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400" r:id="rId2"/>
    <p:sldId id="419" r:id="rId3"/>
    <p:sldId id="401" r:id="rId4"/>
    <p:sldId id="459" r:id="rId5"/>
    <p:sldId id="440" r:id="rId6"/>
    <p:sldId id="457" r:id="rId7"/>
    <p:sldId id="438" r:id="rId8"/>
    <p:sldId id="458" r:id="rId9"/>
    <p:sldId id="432" r:id="rId10"/>
    <p:sldId id="452" r:id="rId11"/>
    <p:sldId id="423" r:id="rId12"/>
    <p:sldId id="454" r:id="rId13"/>
    <p:sldId id="455" r:id="rId14"/>
    <p:sldId id="460" r:id="rId15"/>
    <p:sldId id="449" r:id="rId16"/>
    <p:sldId id="407" r:id="rId17"/>
    <p:sldId id="445" r:id="rId18"/>
    <p:sldId id="446" r:id="rId19"/>
    <p:sldId id="461" r:id="rId20"/>
    <p:sldId id="444" r:id="rId2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C3300"/>
    <a:srgbClr val="FF9933"/>
    <a:srgbClr val="FF0066"/>
    <a:srgbClr val="66FFFF"/>
    <a:srgbClr val="FFFF66"/>
    <a:srgbClr val="FFCC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6438" autoAdjust="0"/>
    <p:restoredTop sz="85977" autoAdjust="0"/>
  </p:normalViewPr>
  <p:slideViewPr>
    <p:cSldViewPr>
      <p:cViewPr>
        <p:scale>
          <a:sx n="66" d="100"/>
          <a:sy n="66" d="100"/>
        </p:scale>
        <p:origin x="-324" y="-1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587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22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charset="0"/>
              </a:defRPr>
            </a:lvl1pPr>
          </a:lstStyle>
          <a:p>
            <a:pPr>
              <a:defRPr/>
            </a:pPr>
            <a:endParaRPr lang="en-US"/>
          </a:p>
        </p:txBody>
      </p:sp>
      <p:sp>
        <p:nvSpPr>
          <p:cNvPr id="35225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charset="0"/>
              </a:defRPr>
            </a:lvl1pPr>
          </a:lstStyle>
          <a:p>
            <a:pPr>
              <a:defRPr/>
            </a:pPr>
            <a:fld id="{68806CCF-4B41-4ECC-82BA-98F81286B560}" type="datetime1">
              <a:rPr lang="en-US"/>
              <a:pPr>
                <a:defRPr/>
              </a:pPr>
              <a:t>2/14/2012</a:t>
            </a:fld>
            <a:endParaRPr lang="en-US"/>
          </a:p>
        </p:txBody>
      </p:sp>
      <p:sp>
        <p:nvSpPr>
          <p:cNvPr id="35226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charset="0"/>
              </a:defRPr>
            </a:lvl1pPr>
          </a:lstStyle>
          <a:p>
            <a:pPr>
              <a:defRPr/>
            </a:pPr>
            <a:endParaRPr lang="en-US"/>
          </a:p>
        </p:txBody>
      </p:sp>
      <p:sp>
        <p:nvSpPr>
          <p:cNvPr id="35226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charset="0"/>
              </a:defRPr>
            </a:lvl1pPr>
          </a:lstStyle>
          <a:p>
            <a:pPr>
              <a:defRPr/>
            </a:pPr>
            <a:fld id="{8AC5B1FE-CFFF-48EC-A4FB-5F0CD63E492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0" hangingPunct="0">
              <a:defRPr sz="1200">
                <a:latin typeface="Times" charset="0"/>
              </a:defRPr>
            </a:lvl1pPr>
          </a:lstStyle>
          <a:p>
            <a:pPr>
              <a:defRPr/>
            </a:pPr>
            <a:endParaRPr lang="en-US"/>
          </a:p>
        </p:txBody>
      </p:sp>
      <p:sp>
        <p:nvSpPr>
          <p:cNvPr id="8192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0" hangingPunct="0">
              <a:defRPr sz="1200">
                <a:latin typeface="Times" charset="0"/>
              </a:defRPr>
            </a:lvl1pPr>
          </a:lstStyle>
          <a:p>
            <a:pPr>
              <a:defRPr/>
            </a:pPr>
            <a:fld id="{3203B05D-4778-4166-8DE4-F6E770568B26}" type="datetime1">
              <a:rPr lang="en-US"/>
              <a:pPr>
                <a:defRPr/>
              </a:pPr>
              <a:t>2/14/2012</a:t>
            </a:fld>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latin typeface="Times" charset="0"/>
              </a:defRPr>
            </a:lvl1pPr>
          </a:lstStyle>
          <a:p>
            <a:pPr>
              <a:defRPr/>
            </a:pPr>
            <a:endParaRPr lang="en-US"/>
          </a:p>
        </p:txBody>
      </p:sp>
      <p:sp>
        <p:nvSpPr>
          <p:cNvPr id="8192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0" hangingPunct="0">
              <a:defRPr sz="1200">
                <a:latin typeface="Times" charset="0"/>
              </a:defRPr>
            </a:lvl1pPr>
          </a:lstStyle>
          <a:p>
            <a:pPr>
              <a:defRPr/>
            </a:pPr>
            <a:fld id="{E46547DF-11F3-4919-8883-2722638D30BC}" type="slidenum">
              <a:rPr lang="en-US"/>
              <a:pPr>
                <a:defRPr/>
              </a:pPr>
              <a:t>‹#›</a:t>
            </a:fld>
            <a:endParaRPr 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endParaRPr 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Grp="1" noChangeArrowheads="1"/>
          </p:cNvSpPr>
          <p:nvPr>
            <p:ph type="dt" sz="quarter" idx="1"/>
          </p:nvPr>
        </p:nvSpPr>
        <p:spPr>
          <a:noFill/>
        </p:spPr>
        <p:txBody>
          <a:bodyPr/>
          <a:lstStyle/>
          <a:p>
            <a:fld id="{B4C577D9-8808-4846-8BB3-2A3B6D64CCB1}" type="datetime1">
              <a:rPr lang="en-US" smtClean="0">
                <a:latin typeface="Times" pitchFamily="18" charset="0"/>
              </a:rPr>
              <a:pPr/>
              <a:t>2/14/2012</a:t>
            </a:fld>
            <a:endParaRPr lang="en-US" smtClean="0">
              <a:latin typeface="Times" pitchFamily="18" charset="0"/>
            </a:endParaRPr>
          </a:p>
        </p:txBody>
      </p:sp>
      <p:sp>
        <p:nvSpPr>
          <p:cNvPr id="19458" name="Rectangle 7"/>
          <p:cNvSpPr>
            <a:spLocks noGrp="1" noChangeArrowheads="1"/>
          </p:cNvSpPr>
          <p:nvPr>
            <p:ph type="sldNum" sz="quarter" idx="5"/>
          </p:nvPr>
        </p:nvSpPr>
        <p:spPr>
          <a:noFill/>
        </p:spPr>
        <p:txBody>
          <a:bodyPr/>
          <a:lstStyle/>
          <a:p>
            <a:fld id="{85423273-F14A-4486-9F73-6357EF1DF7CF}" type="slidenum">
              <a:rPr lang="en-US" smtClean="0">
                <a:latin typeface="Times" pitchFamily="18" charset="0"/>
              </a:rPr>
              <a:pPr/>
              <a:t>2</a:t>
            </a:fld>
            <a:endParaRPr lang="en-US" smtClean="0">
              <a:latin typeface="Times"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CA" b="1"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p:txBody>
          <a:bodyPr/>
          <a:lstStyle>
            <a:lvl1pPr>
              <a:defRPr/>
            </a:lvl1pPr>
          </a:lstStyle>
          <a:p>
            <a:pPr>
              <a:defRPr/>
            </a:pPr>
            <a:fld id="{37BA079A-DA81-4F0E-82FA-95113EDFAFBF}" type="datetime1">
              <a:rPr lang="en-US"/>
              <a:pPr>
                <a:defRPr/>
              </a:pPr>
              <a:t>2/14/2012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39370EA-3AF9-4396-87B5-2814FE58D3F9}" type="slidenum">
              <a:rPr lang="en-US"/>
              <a:pPr>
                <a:defRPr/>
              </a:pPr>
              <a:t>‹#›</a:t>
            </a:fld>
            <a:endParaRPr lang="en-US"/>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fld id="{2DD84FD4-3BCF-4068-B4A9-7524A11ED44F}" type="datetime1">
              <a:rPr lang="en-US"/>
              <a:pPr>
                <a:defRPr/>
              </a:pPr>
              <a:t>2/14/2012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6DBE2AB3-14F7-40FF-839C-5EC4FB2A30E2}" type="slidenum">
              <a:rPr lang="en-US"/>
              <a:pPr>
                <a:defRPr/>
              </a:pPr>
              <a:t>‹#›</a:t>
            </a:fld>
            <a:endParaRPr lang="en-US"/>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fld id="{87468D5A-496B-47B1-A00E-2CBCF9F12BB1}" type="datetime1">
              <a:rPr lang="en-US"/>
              <a:pPr>
                <a:defRPr/>
              </a:pPr>
              <a:t>2/14/2012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76DDAC9-7623-4603-B385-D4CE23213A06}" type="slidenum">
              <a:rPr lang="en-US"/>
              <a:pPr>
                <a:defRPr/>
              </a:pPr>
              <a:t>‹#›</a:t>
            </a:fld>
            <a:endParaRPr lang="en-US"/>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a:defRPr/>
            </a:lvl1pPr>
          </a:lstStyle>
          <a:p>
            <a:pPr>
              <a:defRPr/>
            </a:pPr>
            <a:fld id="{8FEA8502-92FF-4FA0-95F1-1573EDFF5033}" type="datetime1">
              <a:rPr lang="en-US"/>
              <a:pPr>
                <a:defRPr/>
              </a:pPr>
              <a:t>2/14/2012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152FDA-C037-4697-AF9C-8C3330975290}" type="slidenum">
              <a:rPr lang="en-US"/>
              <a:pPr>
                <a:defRPr/>
              </a:pPr>
              <a:t>‹#›</a:t>
            </a:fld>
            <a:endParaRPr lang="en-US"/>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a:defRPr/>
            </a:lvl1pPr>
          </a:lstStyle>
          <a:p>
            <a:pPr>
              <a:defRPr/>
            </a:pPr>
            <a:fld id="{F10E4D5F-7135-4ACE-AA7F-CAF5259C1254}" type="datetime1">
              <a:rPr lang="en-US"/>
              <a:pPr>
                <a:defRPr/>
              </a:pPr>
              <a:t>2/14/2012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A9333B-D4C5-4186-8B8A-2478CDD4E8DD}" type="slidenum">
              <a:rPr lang="en-US"/>
              <a:pPr>
                <a:defRPr/>
              </a:pPr>
              <a:t>‹#›</a:t>
            </a:fld>
            <a:endParaRPr lang="en-US"/>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8463FFDE-ADF3-4156-8D2F-64EED0BFAB8A}" type="datetime1">
              <a:rPr lang="en-US"/>
              <a:pPr>
                <a:defRPr/>
              </a:pPr>
              <a:t>2/14/2012</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40B4542-0613-4ADD-9185-1693F89371B2}" type="slidenum">
              <a:rPr lang="en-US"/>
              <a:pPr>
                <a:defRPr/>
              </a:pPr>
              <a:t>‹#›</a:t>
            </a:fld>
            <a:endParaRPr lang="en-US"/>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p:txBody>
          <a:bodyPr/>
          <a:lstStyle>
            <a:lvl1pPr>
              <a:defRPr/>
            </a:lvl1pPr>
          </a:lstStyle>
          <a:p>
            <a:pPr>
              <a:defRPr/>
            </a:pPr>
            <a:fld id="{3A310401-802B-4639-8023-2B0AE7C78A2E}" type="datetime1">
              <a:rPr lang="en-US"/>
              <a:pPr>
                <a:defRPr/>
              </a:pPr>
              <a:t>2/14/2012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3C2D5F8-9EF8-4CF4-B71E-F4A5C05830B9}" type="slidenum">
              <a:rPr lang="en-US"/>
              <a:pPr>
                <a:defRPr/>
              </a:pPr>
              <a:t>‹#›</a:t>
            </a:fld>
            <a:endParaRPr lang="en-US"/>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p:txBody>
          <a:bodyPr/>
          <a:lstStyle>
            <a:lvl1pPr>
              <a:defRPr/>
            </a:lvl1pPr>
          </a:lstStyle>
          <a:p>
            <a:pPr>
              <a:defRPr/>
            </a:pPr>
            <a:fld id="{2E0F6B4A-5873-40B9-B069-089FE521AA3D}" type="datetime1">
              <a:rPr lang="en-US"/>
              <a:pPr>
                <a:defRPr/>
              </a:pPr>
              <a:t>2/14/2012</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ACC67EED-CF1A-4581-B385-4D3C8596A57C}" type="slidenum">
              <a:rPr lang="en-US"/>
              <a:pPr>
                <a:defRPr/>
              </a:pPr>
              <a:t>‹#›</a:t>
            </a:fld>
            <a:endParaRPr lang="en-US"/>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p:txBody>
          <a:bodyPr/>
          <a:lstStyle>
            <a:lvl1pPr>
              <a:defRPr/>
            </a:lvl1pPr>
          </a:lstStyle>
          <a:p>
            <a:pPr>
              <a:defRPr/>
            </a:pPr>
            <a:fld id="{A8E35797-975A-4093-BC77-B8F8748C37AE}" type="datetime1">
              <a:rPr lang="en-US"/>
              <a:pPr>
                <a:defRPr/>
              </a:pPr>
              <a:t>2/14/2012</a:t>
            </a:fld>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83FBF0AB-B7A0-476C-B0DD-A593F065AE2F}" type="slidenum">
              <a:rPr lang="en-US"/>
              <a:pPr>
                <a:defRPr/>
              </a:pPr>
              <a:t>‹#›</a:t>
            </a:fld>
            <a:endParaRPr lang="en-US"/>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D0532CB6-51BD-487A-9FE2-E56C6E42120E}" type="datetime1">
              <a:rPr lang="en-US"/>
              <a:pPr>
                <a:defRPr/>
              </a:pPr>
              <a:t>2/14/2012</a:t>
            </a:fld>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E4EF93A-DF13-4EAE-B951-B0D0B681953F}" type="slidenum">
              <a:rPr lang="en-US"/>
              <a:pPr>
                <a:defRPr/>
              </a:pPr>
              <a:t>‹#›</a:t>
            </a:fld>
            <a:endParaRPr lang="en-US"/>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1D0D677A-794F-4BF3-936A-484BF0329BC5}" type="datetime1">
              <a:rPr lang="en-US"/>
              <a:pPr>
                <a:defRPr/>
              </a:pPr>
              <a:t>2/14/2012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22987FEF-2B0B-4FA4-A0F3-75BA4E39DC10}" type="slidenum">
              <a:rPr lang="en-US"/>
              <a:pPr>
                <a:defRPr/>
              </a:pPr>
              <a:t>‹#›</a:t>
            </a:fld>
            <a:endParaRPr lang="en-US"/>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BA052FB9-653F-4D3A-9A1B-3961D974D12A}" type="datetime1">
              <a:rPr lang="en-US"/>
              <a:pPr>
                <a:defRPr/>
              </a:pPr>
              <a:t>2/14/2012</a:t>
            </a:fld>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DB08B3B-CDC7-4429-9BDD-35A6E0097822}" type="slidenum">
              <a:rPr lang="en-US"/>
              <a:pPr>
                <a:defRPr/>
              </a:pPr>
              <a:t>‹#›</a:t>
            </a:fld>
            <a:endParaRPr lang="en-US"/>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defRPr>
            </a:lvl1pPr>
          </a:lstStyle>
          <a:p>
            <a:pPr>
              <a:defRPr/>
            </a:pPr>
            <a:fld id="{1DB86433-7079-43CD-8313-8B4A5A43D943}" type="datetime1">
              <a:rPr lang="en-US"/>
              <a:pPr>
                <a:defRPr/>
              </a:pPr>
              <a:t>2/14/2012</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defRPr>
            </a:lvl1pPr>
          </a:lstStyle>
          <a:p>
            <a:pPr>
              <a:defRPr/>
            </a:pPr>
            <a:fld id="{7D245239-79DD-44FA-B4AB-94DF5F94AF41}" type="slidenum">
              <a:rPr lang="en-US"/>
              <a:pPr>
                <a:defRPr/>
              </a:pPr>
              <a:t>‹#›</a:t>
            </a:fld>
            <a:endParaRPr lang="en-US"/>
          </a:p>
        </p:txBody>
      </p:sp>
      <p:pic>
        <p:nvPicPr>
          <p:cNvPr id="1031" name="Picture 8" descr="GovMB_TextPge"/>
          <p:cNvPicPr>
            <a:picLocks noChangeAspect="1" noChangeArrowheads="1"/>
          </p:cNvPicPr>
          <p:nvPr/>
        </p:nvPicPr>
        <p:blipFill>
          <a:blip r:embed="rId14"/>
          <a:srcRect/>
          <a:stretch>
            <a:fillRect/>
          </a:stretch>
        </p:blipFill>
        <p:spPr bwMode="auto">
          <a:xfrm>
            <a:off x="0" y="0"/>
            <a:ext cx="9144000" cy="6858000"/>
          </a:xfrm>
          <a:prstGeom prst="rect">
            <a:avLst/>
          </a:prstGeom>
          <a:noFill/>
          <a:ln w="9525">
            <a:noFill/>
            <a:miter lim="800000"/>
            <a:headEnd/>
            <a:tailEnd/>
          </a:ln>
        </p:spPr>
      </p:pic>
      <p:sp>
        <p:nvSpPr>
          <p:cNvPr id="1033" name="Rectangle 9"/>
          <p:cNvSpPr>
            <a:spLocks noChangeArrowheads="1"/>
          </p:cNvSpPr>
          <p:nvPr/>
        </p:nvSpPr>
        <p:spPr bwMode="auto">
          <a:xfrm>
            <a:off x="685800" y="1358900"/>
            <a:ext cx="8077200" cy="679450"/>
          </a:xfrm>
          <a:prstGeom prst="rect">
            <a:avLst/>
          </a:prstGeom>
          <a:noFill/>
          <a:ln w="9525">
            <a:noFill/>
            <a:miter lim="800000"/>
            <a:headEnd/>
            <a:tailEnd/>
          </a:ln>
          <a:effectLst/>
        </p:spPr>
        <p:txBody>
          <a:bodyPr>
            <a:spAutoFit/>
          </a:bodyPr>
          <a:lstStyle/>
          <a:p>
            <a:pPr eaLnBrk="0" hangingPunct="0">
              <a:lnSpc>
                <a:spcPct val="88000"/>
              </a:lnSpc>
              <a:defRPr/>
            </a:pPr>
            <a:r>
              <a:rPr lang="en-US" sz="1200">
                <a:latin typeface="Arial" charset="0"/>
              </a:rPr>
              <a:t> </a:t>
            </a:r>
            <a:endParaRPr lang="en-US" sz="1800">
              <a:solidFill>
                <a:srgbClr val="181512"/>
              </a:solidFill>
              <a:latin typeface="Arial" charset="0"/>
            </a:endParaRPr>
          </a:p>
          <a:p>
            <a:pPr eaLnBrk="0" hangingPunct="0">
              <a:defRPr/>
            </a:pPr>
            <a:r>
              <a:rPr lang="en-US" sz="2800">
                <a:solidFill>
                  <a:srgbClr val="181512"/>
                </a:solidFill>
                <a:latin typeface="Arial" charset="0"/>
              </a:rPr>
              <a:t> </a:t>
            </a:r>
            <a:endParaRPr lang="en-US">
              <a:latin typeface="Times"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Number Placeholder 5"/>
          <p:cNvSpPr>
            <a:spLocks noGrp="1"/>
          </p:cNvSpPr>
          <p:nvPr>
            <p:ph type="sldNum" sz="quarter" idx="12"/>
          </p:nvPr>
        </p:nvSpPr>
        <p:spPr>
          <a:noFill/>
        </p:spPr>
        <p:txBody>
          <a:bodyPr/>
          <a:lstStyle/>
          <a:p>
            <a:fld id="{4249EC92-3436-43F4-8BCF-F8A88C98898C}" type="slidenum">
              <a:rPr lang="en-US" smtClean="0">
                <a:latin typeface="Times" pitchFamily="18" charset="0"/>
              </a:rPr>
              <a:pPr/>
              <a:t>1</a:t>
            </a:fld>
            <a:endParaRPr lang="en-US" smtClean="0">
              <a:latin typeface="Times" pitchFamily="18" charset="0"/>
            </a:endParaRPr>
          </a:p>
        </p:txBody>
      </p:sp>
      <p:sp>
        <p:nvSpPr>
          <p:cNvPr id="16386" name="Rectangle 5"/>
          <p:cNvSpPr>
            <a:spLocks/>
          </p:cNvSpPr>
          <p:nvPr/>
        </p:nvSpPr>
        <p:spPr bwMode="auto">
          <a:xfrm>
            <a:off x="0" y="990600"/>
            <a:ext cx="8915400" cy="838200"/>
          </a:xfrm>
          <a:prstGeom prst="rect">
            <a:avLst/>
          </a:prstGeom>
          <a:noFill/>
          <a:ln w="9525">
            <a:noFill/>
            <a:miter lim="800000"/>
            <a:headEnd/>
            <a:tailEnd/>
          </a:ln>
        </p:spPr>
        <p:txBody>
          <a:bodyPr anchor="ctr"/>
          <a:lstStyle/>
          <a:p>
            <a:pPr algn="ctr"/>
            <a:r>
              <a:rPr lang="en-US" sz="3200" b="1">
                <a:latin typeface="Arial" charset="0"/>
                <a:cs typeface="Arial" charset="0"/>
              </a:rPr>
              <a:t>Assiniboine River </a:t>
            </a:r>
          </a:p>
          <a:p>
            <a:pPr algn="ctr"/>
            <a:r>
              <a:rPr lang="en-US" sz="3200" b="1">
                <a:latin typeface="Arial" charset="0"/>
                <a:cs typeface="Arial" charset="0"/>
              </a:rPr>
              <a:t>Water Demand and Water Supply Studies</a:t>
            </a:r>
          </a:p>
        </p:txBody>
      </p:sp>
      <p:sp>
        <p:nvSpPr>
          <p:cNvPr id="16387" name="Rectangle 6"/>
          <p:cNvSpPr>
            <a:spLocks/>
          </p:cNvSpPr>
          <p:nvPr/>
        </p:nvSpPr>
        <p:spPr bwMode="auto">
          <a:xfrm>
            <a:off x="457200" y="4648200"/>
            <a:ext cx="8153400" cy="1828800"/>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r>
              <a:rPr lang="en-US" sz="1400" b="1">
                <a:latin typeface="Arial" charset="0"/>
                <a:cs typeface="Arial" charset="0"/>
              </a:rPr>
              <a:t>Prepared by</a:t>
            </a:r>
            <a:r>
              <a:rPr lang="en-US" sz="1800" b="1">
                <a:latin typeface="Arial" charset="0"/>
                <a:cs typeface="Arial" charset="0"/>
              </a:rPr>
              <a:t>:</a:t>
            </a:r>
          </a:p>
          <a:p>
            <a:pPr marL="342900" indent="-342900" algn="ctr">
              <a:lnSpc>
                <a:spcPct val="80000"/>
              </a:lnSpc>
              <a:spcBef>
                <a:spcPct val="20000"/>
              </a:spcBef>
              <a:buFont typeface="Arial" charset="0"/>
              <a:buNone/>
            </a:pPr>
            <a:r>
              <a:rPr lang="en-US" sz="1400" b="1">
                <a:latin typeface="Arial" charset="0"/>
                <a:cs typeface="Arial" charset="0"/>
              </a:rPr>
              <a:t>Bob Harrison , P. Eng. and Abul Kashem, P. Eng.</a:t>
            </a:r>
          </a:p>
          <a:p>
            <a:pPr marL="342900" indent="-342900" algn="ctr">
              <a:lnSpc>
                <a:spcPct val="80000"/>
              </a:lnSpc>
              <a:spcBef>
                <a:spcPct val="20000"/>
              </a:spcBef>
              <a:buFont typeface="Arial" charset="0"/>
              <a:buNone/>
            </a:pPr>
            <a:r>
              <a:rPr lang="en-US" sz="1400" b="1">
                <a:latin typeface="Arial" charset="0"/>
                <a:cs typeface="Arial" charset="0"/>
              </a:rPr>
              <a:t>Surface Water Management Section</a:t>
            </a:r>
          </a:p>
          <a:p>
            <a:pPr marL="342900" indent="-342900" algn="ctr">
              <a:lnSpc>
                <a:spcPct val="80000"/>
              </a:lnSpc>
              <a:spcBef>
                <a:spcPct val="20000"/>
              </a:spcBef>
              <a:buFont typeface="Arial" charset="0"/>
              <a:buNone/>
            </a:pPr>
            <a:r>
              <a:rPr lang="en-US" sz="1400" b="1">
                <a:latin typeface="Arial" charset="0"/>
                <a:cs typeface="Arial" charset="0"/>
              </a:rPr>
              <a:t>Manitoba Conservation and Water Stewardship</a:t>
            </a:r>
          </a:p>
          <a:p>
            <a:pPr marL="342900" indent="-342900" algn="ctr">
              <a:lnSpc>
                <a:spcPct val="80000"/>
              </a:lnSpc>
              <a:spcBef>
                <a:spcPct val="20000"/>
              </a:spcBef>
              <a:buFont typeface="Arial" charset="0"/>
              <a:buNone/>
            </a:pPr>
            <a:endParaRPr lang="en-US" sz="1400" b="1">
              <a:latin typeface="Arial" charset="0"/>
              <a:cs typeface="Arial" charset="0"/>
            </a:endParaRPr>
          </a:p>
          <a:p>
            <a:pPr marL="342900" indent="-342900" algn="ctr">
              <a:lnSpc>
                <a:spcPct val="80000"/>
              </a:lnSpc>
              <a:spcBef>
                <a:spcPct val="20000"/>
              </a:spcBef>
              <a:buFont typeface="Arial" charset="0"/>
              <a:buNone/>
            </a:pPr>
            <a:r>
              <a:rPr lang="en-US" sz="1800" b="1">
                <a:latin typeface="Arial" charset="0"/>
                <a:cs typeface="Arial" charset="0"/>
              </a:rPr>
              <a:t>PRAC Forum</a:t>
            </a:r>
          </a:p>
          <a:p>
            <a:pPr marL="342900" indent="-342900" algn="ctr">
              <a:lnSpc>
                <a:spcPct val="80000"/>
              </a:lnSpc>
              <a:spcBef>
                <a:spcPct val="20000"/>
              </a:spcBef>
              <a:buFont typeface="Arial" charset="0"/>
              <a:buNone/>
            </a:pPr>
            <a:r>
              <a:rPr lang="en-US" sz="1800" b="1">
                <a:latin typeface="Arial" charset="0"/>
                <a:cs typeface="Arial" charset="0"/>
              </a:rPr>
              <a:t>Regina, February 15-16, 2012</a:t>
            </a:r>
          </a:p>
        </p:txBody>
      </p:sp>
      <p:pic>
        <p:nvPicPr>
          <p:cNvPr id="2053" name="Picture 6" descr="T:\FSR\WSM\Surface Water Management\Drought Planning\General\PRESENTATION\PRAC Workshop\Assiniboine River_Near_Kamsack_Ron Garnet (Airscapes).jpg"/>
          <p:cNvPicPr>
            <a:picLocks noChangeAspect="1" noChangeArrowheads="1"/>
          </p:cNvPicPr>
          <p:nvPr/>
        </p:nvPicPr>
        <p:blipFill>
          <a:blip r:embed="rId3"/>
          <a:srcRect/>
          <a:stretch>
            <a:fillRect/>
          </a:stretch>
        </p:blipFill>
        <p:spPr bwMode="auto">
          <a:xfrm>
            <a:off x="1447800" y="1981200"/>
            <a:ext cx="6629400" cy="26495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5"/>
          <p:cNvSpPr>
            <a:spLocks noGrp="1"/>
          </p:cNvSpPr>
          <p:nvPr>
            <p:ph type="sldNum" sz="quarter" idx="12"/>
          </p:nvPr>
        </p:nvSpPr>
        <p:spPr>
          <a:noFill/>
        </p:spPr>
        <p:txBody>
          <a:bodyPr/>
          <a:lstStyle/>
          <a:p>
            <a:fld id="{51085A13-63D8-4416-A71C-3CD9E447E205}" type="slidenum">
              <a:rPr lang="en-US" smtClean="0">
                <a:latin typeface="Times" pitchFamily="18" charset="0"/>
              </a:rPr>
              <a:pPr/>
              <a:t>10</a:t>
            </a:fld>
            <a:endParaRPr lang="en-US" smtClean="0">
              <a:latin typeface="Times" pitchFamily="18" charset="0"/>
            </a:endParaRPr>
          </a:p>
        </p:txBody>
      </p:sp>
      <p:sp>
        <p:nvSpPr>
          <p:cNvPr id="27650" name="Text Box 12"/>
          <p:cNvSpPr txBox="1">
            <a:spLocks noChangeArrowheads="1"/>
          </p:cNvSpPr>
          <p:nvPr/>
        </p:nvSpPr>
        <p:spPr bwMode="auto">
          <a:xfrm>
            <a:off x="1219200" y="609600"/>
            <a:ext cx="7924800" cy="641350"/>
          </a:xfrm>
          <a:prstGeom prst="rect">
            <a:avLst/>
          </a:prstGeom>
          <a:noFill/>
          <a:ln w="9525">
            <a:noFill/>
            <a:miter lim="800000"/>
            <a:headEnd/>
            <a:tailEnd/>
          </a:ln>
        </p:spPr>
        <p:txBody>
          <a:bodyPr>
            <a:spAutoFit/>
          </a:bodyPr>
          <a:lstStyle/>
          <a:p>
            <a:pPr eaLnBrk="0" hangingPunct="0"/>
            <a:r>
              <a:rPr lang="en-US" sz="3600" b="1">
                <a:latin typeface="Arial" charset="0"/>
                <a:cs typeface="Arial" charset="0"/>
              </a:rPr>
              <a:t>Future Climate Change Projection</a:t>
            </a:r>
            <a:endParaRPr lang="en-CA" sz="3600">
              <a:latin typeface="Arial" charset="0"/>
              <a:cs typeface="Arial" charset="0"/>
            </a:endParaRPr>
          </a:p>
        </p:txBody>
      </p:sp>
      <p:pic>
        <p:nvPicPr>
          <p:cNvPr id="23555" name="Picture 10" descr="Assiniboine River CRCM Grid"/>
          <p:cNvPicPr>
            <a:picLocks noChangeAspect="1" noChangeArrowheads="1"/>
          </p:cNvPicPr>
          <p:nvPr/>
        </p:nvPicPr>
        <p:blipFill>
          <a:blip r:embed="rId2"/>
          <a:srcRect l="4289" t="6004" r="4240" b="6004"/>
          <a:stretch>
            <a:fillRect/>
          </a:stretch>
        </p:blipFill>
        <p:spPr bwMode="auto">
          <a:xfrm>
            <a:off x="4843463" y="1524000"/>
            <a:ext cx="3954462" cy="2667000"/>
          </a:xfrm>
          <a:prstGeom prst="rect">
            <a:avLst/>
          </a:prstGeom>
          <a:noFill/>
          <a:ln w="9525">
            <a:noFill/>
            <a:miter lim="800000"/>
            <a:headEnd/>
            <a:tailEnd/>
          </a:ln>
        </p:spPr>
      </p:pic>
      <p:sp>
        <p:nvSpPr>
          <p:cNvPr id="27652" name="Rectangle 11"/>
          <p:cNvSpPr>
            <a:spLocks noChangeArrowheads="1"/>
          </p:cNvSpPr>
          <p:nvPr/>
        </p:nvSpPr>
        <p:spPr bwMode="auto">
          <a:xfrm>
            <a:off x="5791200" y="4267200"/>
            <a:ext cx="2895600" cy="523875"/>
          </a:xfrm>
          <a:prstGeom prst="rect">
            <a:avLst/>
          </a:prstGeom>
          <a:noFill/>
          <a:ln w="9525">
            <a:noFill/>
            <a:miter lim="800000"/>
            <a:headEnd/>
            <a:tailEnd/>
          </a:ln>
        </p:spPr>
        <p:txBody>
          <a:bodyPr>
            <a:spAutoFit/>
          </a:bodyPr>
          <a:lstStyle/>
          <a:p>
            <a:pPr eaLnBrk="0" hangingPunct="0"/>
            <a:r>
              <a:rPr lang="en-US" sz="1400" b="1">
                <a:cs typeface="Arial" charset="0"/>
              </a:rPr>
              <a:t>CRCM model domain</a:t>
            </a:r>
          </a:p>
          <a:p>
            <a:pPr eaLnBrk="0" hangingPunct="0"/>
            <a:r>
              <a:rPr lang="en-US" sz="1400" b="1">
                <a:cs typeface="Arial" charset="0"/>
              </a:rPr>
              <a:t>45X45km </a:t>
            </a:r>
            <a:endParaRPr lang="en-US" sz="1400">
              <a:latin typeface="Calibri" pitchFamily="34" charset="0"/>
            </a:endParaRPr>
          </a:p>
        </p:txBody>
      </p:sp>
      <p:sp>
        <p:nvSpPr>
          <p:cNvPr id="27653" name="Content Placeholder 2"/>
          <p:cNvSpPr txBox="1">
            <a:spLocks/>
          </p:cNvSpPr>
          <p:nvPr/>
        </p:nvSpPr>
        <p:spPr bwMode="auto">
          <a:xfrm>
            <a:off x="533400" y="1600200"/>
            <a:ext cx="4343400" cy="4572000"/>
          </a:xfrm>
          <a:prstGeom prst="rect">
            <a:avLst/>
          </a:prstGeom>
          <a:noFill/>
          <a:ln w="9525">
            <a:noFill/>
            <a:miter lim="800000"/>
            <a:headEnd/>
            <a:tailEnd/>
          </a:ln>
        </p:spPr>
        <p:txBody>
          <a:bodyPr/>
          <a:lstStyle/>
          <a:p>
            <a:pPr marL="355600" indent="-355600" eaLnBrk="0" hangingPunct="0"/>
            <a:r>
              <a:rPr lang="en-CA" sz="2800" b="1">
                <a:latin typeface="Arial" charset="0"/>
                <a:cs typeface="Arial" charset="0"/>
              </a:rPr>
              <a:t>General</a:t>
            </a:r>
          </a:p>
          <a:p>
            <a:pPr marL="355600" indent="-355600" eaLnBrk="0" hangingPunct="0">
              <a:buFont typeface="Wingdings" pitchFamily="2" charset="2"/>
              <a:buChar char="Ø"/>
            </a:pPr>
            <a:r>
              <a:rPr lang="en-CA" b="1">
                <a:latin typeface="Arial" charset="0"/>
                <a:cs typeface="Arial" charset="0"/>
              </a:rPr>
              <a:t>More frost-free days are anticipated.</a:t>
            </a:r>
          </a:p>
          <a:p>
            <a:pPr marL="355600" indent="-355600" eaLnBrk="0" hangingPunct="0">
              <a:buFont typeface="Wingdings" pitchFamily="2" charset="2"/>
              <a:buChar char="Ø"/>
            </a:pPr>
            <a:r>
              <a:rPr lang="en-CA" b="1">
                <a:latin typeface="Arial" charset="0"/>
                <a:cs typeface="Arial" charset="0"/>
              </a:rPr>
              <a:t>Earlier seeding opportunities by approximately two to three weeks.</a:t>
            </a:r>
          </a:p>
          <a:p>
            <a:pPr marL="355600" indent="-355600" eaLnBrk="0" hangingPunct="0">
              <a:buFont typeface="Wingdings" pitchFamily="2" charset="2"/>
              <a:buChar char="Ø"/>
            </a:pPr>
            <a:r>
              <a:rPr lang="en-CA" b="1">
                <a:latin typeface="Arial" charset="0"/>
                <a:cs typeface="Arial" charset="0"/>
              </a:rPr>
              <a:t>Increased potential for spring flooding.</a:t>
            </a:r>
          </a:p>
          <a:p>
            <a:pPr marL="355600" indent="-355600" eaLnBrk="0" hangingPunct="0">
              <a:buFont typeface="Wingdings" pitchFamily="2" charset="2"/>
              <a:buChar char="Ø"/>
            </a:pPr>
            <a:r>
              <a:rPr lang="en-CA" b="1">
                <a:latin typeface="Arial" charset="0"/>
                <a:cs typeface="Arial" charset="0"/>
              </a:rPr>
              <a:t>Increased potential for summer droughts.</a:t>
            </a:r>
            <a:endParaRPr lang="en-US" b="1">
              <a:latin typeface="Arial" charset="0"/>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Number Placeholder 5"/>
          <p:cNvSpPr>
            <a:spLocks noGrp="1"/>
          </p:cNvSpPr>
          <p:nvPr>
            <p:ph type="sldNum" sz="quarter" idx="12"/>
          </p:nvPr>
        </p:nvSpPr>
        <p:spPr>
          <a:noFill/>
        </p:spPr>
        <p:txBody>
          <a:bodyPr/>
          <a:lstStyle/>
          <a:p>
            <a:fld id="{37E63525-7B2E-4C89-96F5-5C04C4FC7BA4}" type="slidenum">
              <a:rPr lang="en-US" smtClean="0">
                <a:latin typeface="Times" pitchFamily="18" charset="0"/>
              </a:rPr>
              <a:pPr/>
              <a:t>11</a:t>
            </a:fld>
            <a:endParaRPr lang="en-US" smtClean="0">
              <a:latin typeface="Times" pitchFamily="18" charset="0"/>
            </a:endParaRPr>
          </a:p>
        </p:txBody>
      </p:sp>
      <p:sp>
        <p:nvSpPr>
          <p:cNvPr id="28674" name="Rectangle 3"/>
          <p:cNvSpPr>
            <a:spLocks/>
          </p:cNvSpPr>
          <p:nvPr/>
        </p:nvSpPr>
        <p:spPr bwMode="auto">
          <a:xfrm>
            <a:off x="533400" y="1524000"/>
            <a:ext cx="8001000" cy="2667000"/>
          </a:xfrm>
          <a:prstGeom prst="rect">
            <a:avLst/>
          </a:prstGeom>
          <a:noFill/>
          <a:ln w="9525">
            <a:noFill/>
            <a:miter lim="800000"/>
            <a:headEnd/>
            <a:tailEnd/>
          </a:ln>
        </p:spPr>
        <p:txBody>
          <a:bodyPr/>
          <a:lstStyle/>
          <a:p>
            <a:pPr marL="533400" indent="-533400" eaLnBrk="0" hangingPunct="0">
              <a:buFont typeface="Wingdings" pitchFamily="2" charset="2"/>
              <a:buChar char="Ø"/>
            </a:pPr>
            <a:r>
              <a:rPr lang="en-CA" b="1">
                <a:latin typeface="Arial" charset="0"/>
                <a:cs typeface="Arial" charset="0"/>
              </a:rPr>
              <a:t>Review  of existing water use/demand,</a:t>
            </a:r>
          </a:p>
          <a:p>
            <a:pPr marL="533400" indent="-533400" eaLnBrk="0" hangingPunct="0">
              <a:buFont typeface="Wingdings" pitchFamily="2" charset="2"/>
              <a:buChar char="Ø"/>
            </a:pPr>
            <a:r>
              <a:rPr lang="en-CA" b="1">
                <a:latin typeface="Arial" charset="0"/>
                <a:cs typeface="Arial" charset="0"/>
              </a:rPr>
              <a:t>Conduct a “visioning process”.</a:t>
            </a:r>
          </a:p>
          <a:p>
            <a:pPr marL="533400" indent="-533400" eaLnBrk="0" hangingPunct="0">
              <a:buFont typeface="Wingdings" pitchFamily="2" charset="2"/>
              <a:buChar char="Ø"/>
            </a:pPr>
            <a:r>
              <a:rPr lang="en-CA" b="1">
                <a:latin typeface="Arial" charset="0"/>
                <a:cs typeface="Arial" charset="0"/>
              </a:rPr>
              <a:t>Quantified the sectoral water demand for the Assiniboine River for the periods 2010, 2020, 2050 and 2080 through an analysis of population, economic growth, agricultural trends and climate change.</a:t>
            </a:r>
          </a:p>
          <a:p>
            <a:pPr marL="533400" indent="-533400" eaLnBrk="0" hangingPunct="0">
              <a:buFont typeface="Wingdings" pitchFamily="2" charset="2"/>
              <a:buChar char="Ø"/>
            </a:pPr>
            <a:r>
              <a:rPr lang="en-CA" b="1">
                <a:latin typeface="Arial" charset="0"/>
                <a:cs typeface="Arial" charset="0"/>
              </a:rPr>
              <a:t>Report prepared on projected demands.</a:t>
            </a:r>
          </a:p>
          <a:p>
            <a:pPr marL="533400" indent="-533400" eaLnBrk="0" hangingPunct="0"/>
            <a:r>
              <a:rPr lang="en-CA" sz="2000" b="1">
                <a:latin typeface="Arial" charset="0"/>
                <a:cs typeface="Arial" charset="0"/>
              </a:rPr>
              <a:t> </a:t>
            </a:r>
          </a:p>
        </p:txBody>
      </p:sp>
      <p:sp>
        <p:nvSpPr>
          <p:cNvPr id="28675" name="Text Box 12"/>
          <p:cNvSpPr txBox="1">
            <a:spLocks noChangeArrowheads="1"/>
          </p:cNvSpPr>
          <p:nvPr/>
        </p:nvSpPr>
        <p:spPr bwMode="auto">
          <a:xfrm>
            <a:off x="609600" y="685800"/>
            <a:ext cx="6248400" cy="641350"/>
          </a:xfrm>
          <a:prstGeom prst="rect">
            <a:avLst/>
          </a:prstGeom>
          <a:noFill/>
          <a:ln w="9525">
            <a:noFill/>
            <a:miter lim="800000"/>
            <a:headEnd/>
            <a:tailEnd/>
          </a:ln>
        </p:spPr>
        <p:txBody>
          <a:bodyPr>
            <a:spAutoFit/>
          </a:bodyPr>
          <a:lstStyle/>
          <a:p>
            <a:pPr eaLnBrk="0" hangingPunct="0"/>
            <a:r>
              <a:rPr lang="en-US" sz="3600" b="1">
                <a:latin typeface="Arial" charset="0"/>
                <a:cs typeface="Arial" charset="0"/>
              </a:rPr>
              <a:t>Water Demand Study</a:t>
            </a:r>
            <a:endParaRPr lang="en-CA" sz="3600">
              <a:latin typeface="Arial" charset="0"/>
              <a:cs typeface="Arial" charset="0"/>
            </a:endParaRPr>
          </a:p>
        </p:txBody>
      </p:sp>
      <p:pic>
        <p:nvPicPr>
          <p:cNvPr id="5" name="Picture 6"/>
          <p:cNvPicPr>
            <a:picLocks noChangeAspect="1" noChangeArrowheads="1"/>
          </p:cNvPicPr>
          <p:nvPr/>
        </p:nvPicPr>
        <p:blipFill>
          <a:blip r:embed="rId2"/>
          <a:srcRect/>
          <a:stretch>
            <a:fillRect/>
          </a:stretch>
        </p:blipFill>
        <p:spPr bwMode="auto">
          <a:xfrm>
            <a:off x="3886200" y="4594225"/>
            <a:ext cx="5105400" cy="2206625"/>
          </a:xfrm>
          <a:prstGeom prst="rect">
            <a:avLst/>
          </a:prstGeom>
          <a:noFill/>
          <a:ln w="9525">
            <a:noFill/>
            <a:miter lim="800000"/>
            <a:headEnd/>
            <a:tailEnd/>
          </a:ln>
        </p:spPr>
      </p:pic>
      <p:pic>
        <p:nvPicPr>
          <p:cNvPr id="6" name="Picture 5" descr="C:\Users\akashem.ME\AppData\Local\Microsoft\Windows\Temporary Internet Files\Content.Outlook\41HIX5H3\ARWDS Visioning 7.jpg"/>
          <p:cNvPicPr>
            <a:picLocks noChangeAspect="1" noChangeArrowheads="1"/>
          </p:cNvPicPr>
          <p:nvPr/>
        </p:nvPicPr>
        <p:blipFill>
          <a:blip r:embed="rId3"/>
          <a:srcRect/>
          <a:stretch>
            <a:fillRect/>
          </a:stretch>
        </p:blipFill>
        <p:spPr bwMode="auto">
          <a:xfrm>
            <a:off x="457200" y="4811713"/>
            <a:ext cx="3079750" cy="20462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p:cNvPicPr>
            <a:picLocks noChangeAspect="1" noChangeArrowheads="1"/>
          </p:cNvPicPr>
          <p:nvPr/>
        </p:nvPicPr>
        <p:blipFill>
          <a:blip r:embed="rId2"/>
          <a:srcRect/>
          <a:stretch>
            <a:fillRect/>
          </a:stretch>
        </p:blipFill>
        <p:spPr bwMode="auto">
          <a:xfrm>
            <a:off x="304800" y="1752600"/>
            <a:ext cx="8678863" cy="4953000"/>
          </a:xfrm>
          <a:prstGeom prst="rect">
            <a:avLst/>
          </a:prstGeom>
          <a:noFill/>
          <a:ln w="9525">
            <a:noFill/>
            <a:miter lim="800000"/>
            <a:headEnd/>
            <a:tailEnd/>
          </a:ln>
        </p:spPr>
      </p:pic>
      <p:sp>
        <p:nvSpPr>
          <p:cNvPr id="29698" name="Slide Number Placeholder 5"/>
          <p:cNvSpPr>
            <a:spLocks noGrp="1"/>
          </p:cNvSpPr>
          <p:nvPr>
            <p:ph type="sldNum" sz="quarter" idx="12"/>
          </p:nvPr>
        </p:nvSpPr>
        <p:spPr>
          <a:noFill/>
        </p:spPr>
        <p:txBody>
          <a:bodyPr/>
          <a:lstStyle/>
          <a:p>
            <a:fld id="{0D67DA97-0DBA-4A2C-AB2F-C70C6B96D2FC}" type="slidenum">
              <a:rPr lang="en-US" smtClean="0">
                <a:latin typeface="Times" pitchFamily="18" charset="0"/>
              </a:rPr>
              <a:pPr/>
              <a:t>12</a:t>
            </a:fld>
            <a:endParaRPr lang="en-US" smtClean="0">
              <a:latin typeface="Times" pitchFamily="18" charset="0"/>
            </a:endParaRPr>
          </a:p>
        </p:txBody>
      </p:sp>
      <p:sp>
        <p:nvSpPr>
          <p:cNvPr id="29699" name="Text Box 12"/>
          <p:cNvSpPr txBox="1">
            <a:spLocks noChangeArrowheads="1"/>
          </p:cNvSpPr>
          <p:nvPr/>
        </p:nvSpPr>
        <p:spPr bwMode="auto">
          <a:xfrm>
            <a:off x="457200" y="685800"/>
            <a:ext cx="7162800" cy="701675"/>
          </a:xfrm>
          <a:prstGeom prst="rect">
            <a:avLst/>
          </a:prstGeom>
          <a:noFill/>
          <a:ln w="9525">
            <a:noFill/>
            <a:miter lim="800000"/>
            <a:headEnd/>
            <a:tailEnd/>
          </a:ln>
        </p:spPr>
        <p:txBody>
          <a:bodyPr>
            <a:spAutoFit/>
          </a:bodyPr>
          <a:lstStyle/>
          <a:p>
            <a:pPr eaLnBrk="0" hangingPunct="0"/>
            <a:r>
              <a:rPr lang="en-US" sz="4000" b="1">
                <a:latin typeface="Arial" charset="0"/>
                <a:cs typeface="Arial" charset="0"/>
              </a:rPr>
              <a:t>Water Demand Study</a:t>
            </a:r>
            <a:endParaRPr lang="en-CA" sz="4000">
              <a:latin typeface="Arial" charset="0"/>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Number Placeholder 5"/>
          <p:cNvSpPr>
            <a:spLocks noGrp="1"/>
          </p:cNvSpPr>
          <p:nvPr>
            <p:ph type="sldNum" sz="quarter" idx="12"/>
          </p:nvPr>
        </p:nvSpPr>
        <p:spPr>
          <a:noFill/>
        </p:spPr>
        <p:txBody>
          <a:bodyPr/>
          <a:lstStyle/>
          <a:p>
            <a:fld id="{EC288432-7168-4623-87A7-DD3684A83270}" type="slidenum">
              <a:rPr lang="en-US" smtClean="0">
                <a:latin typeface="Times" pitchFamily="18" charset="0"/>
              </a:rPr>
              <a:pPr/>
              <a:t>13</a:t>
            </a:fld>
            <a:endParaRPr lang="en-US" smtClean="0">
              <a:latin typeface="Times" pitchFamily="18" charset="0"/>
            </a:endParaRPr>
          </a:p>
        </p:txBody>
      </p:sp>
      <p:sp>
        <p:nvSpPr>
          <p:cNvPr id="30722" name="Rectangle 3"/>
          <p:cNvSpPr>
            <a:spLocks/>
          </p:cNvSpPr>
          <p:nvPr/>
        </p:nvSpPr>
        <p:spPr bwMode="auto">
          <a:xfrm>
            <a:off x="457200" y="1447800"/>
            <a:ext cx="7696200" cy="5105400"/>
          </a:xfrm>
          <a:prstGeom prst="rect">
            <a:avLst/>
          </a:prstGeom>
          <a:noFill/>
          <a:ln w="9525">
            <a:noFill/>
            <a:miter lim="800000"/>
            <a:headEnd/>
            <a:tailEnd/>
          </a:ln>
        </p:spPr>
        <p:txBody>
          <a:bodyPr/>
          <a:lstStyle/>
          <a:p>
            <a:pPr marL="531813" indent="-531813" defTabSz="901700">
              <a:buFont typeface="Wingdings" pitchFamily="2" charset="2"/>
              <a:buChar char="Ø"/>
            </a:pPr>
            <a:r>
              <a:rPr lang="en-CA" b="1">
                <a:latin typeface="Arial" charset="0"/>
                <a:cs typeface="Arial" charset="0"/>
              </a:rPr>
              <a:t>Water demand will continue to increase over the study period, and may exceed the firm annual yield.</a:t>
            </a:r>
          </a:p>
          <a:p>
            <a:pPr marL="531813" indent="-531813" defTabSz="901700">
              <a:buFont typeface="Wingdings" pitchFamily="2" charset="2"/>
              <a:buChar char="Ø"/>
            </a:pPr>
            <a:r>
              <a:rPr lang="en-CA" b="1">
                <a:latin typeface="Arial" charset="0"/>
                <a:cs typeface="Arial" charset="0"/>
              </a:rPr>
              <a:t>Climate change is predicted to strongly affect water demand from the river. In scenarios run </a:t>
            </a:r>
            <a:r>
              <a:rPr lang="en-CA" b="1" u="sng">
                <a:latin typeface="Arial" charset="0"/>
                <a:cs typeface="Arial" charset="0"/>
              </a:rPr>
              <a:t>without</a:t>
            </a:r>
            <a:r>
              <a:rPr lang="en-CA" b="1">
                <a:latin typeface="Arial" charset="0"/>
                <a:cs typeface="Arial" charset="0"/>
              </a:rPr>
              <a:t> climate change, water demand exceeds available yield by 2080. </a:t>
            </a:r>
          </a:p>
          <a:p>
            <a:pPr marL="531813" indent="-531813" defTabSz="901700">
              <a:buFont typeface="Wingdings" pitchFamily="2" charset="2"/>
              <a:buChar char="Ø"/>
            </a:pPr>
            <a:r>
              <a:rPr lang="en-CA" b="1">
                <a:latin typeface="Arial" charset="0"/>
                <a:cs typeface="Arial" charset="0"/>
              </a:rPr>
              <a:t>Under the climate change scenarios examined, irrigation demand will be dramatically higher than planning accounts for by 2050.</a:t>
            </a:r>
          </a:p>
          <a:p>
            <a:pPr marL="531813" indent="-531813" defTabSz="901700">
              <a:buFont typeface="Wingdings" pitchFamily="2" charset="2"/>
              <a:buChar char="Ø"/>
            </a:pPr>
            <a:r>
              <a:rPr lang="en-CA" b="1">
                <a:latin typeface="Arial" charset="0"/>
                <a:cs typeface="Arial" charset="0"/>
              </a:rPr>
              <a:t>More study is needed to determine the potential for peak usage in months when river flows are low.</a:t>
            </a:r>
          </a:p>
        </p:txBody>
      </p:sp>
      <p:sp>
        <p:nvSpPr>
          <p:cNvPr id="30723" name="Text Box 12"/>
          <p:cNvSpPr txBox="1">
            <a:spLocks noChangeArrowheads="1"/>
          </p:cNvSpPr>
          <p:nvPr/>
        </p:nvSpPr>
        <p:spPr bwMode="auto">
          <a:xfrm>
            <a:off x="609600" y="609600"/>
            <a:ext cx="7924800" cy="579438"/>
          </a:xfrm>
          <a:prstGeom prst="rect">
            <a:avLst/>
          </a:prstGeom>
          <a:noFill/>
          <a:ln w="9525">
            <a:noFill/>
            <a:miter lim="800000"/>
            <a:headEnd/>
            <a:tailEnd/>
          </a:ln>
        </p:spPr>
        <p:txBody>
          <a:bodyPr>
            <a:spAutoFit/>
          </a:bodyPr>
          <a:lstStyle/>
          <a:p>
            <a:pPr eaLnBrk="0" hangingPunct="0"/>
            <a:r>
              <a:rPr lang="en-US" sz="3200" b="1">
                <a:latin typeface="Arial" charset="0"/>
                <a:cs typeface="Arial" charset="0"/>
              </a:rPr>
              <a:t>Conclusions: Water Demand Study</a:t>
            </a:r>
            <a:endParaRPr lang="en-CA" sz="3200">
              <a:latin typeface="Arial" charset="0"/>
              <a:cs typeface="Arial"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C26FFAE1-6BB5-428C-B4B3-1318FEF18846}" type="slidenum">
              <a:rPr lang="en-US" sz="1400"/>
              <a:pPr algn="r" eaLnBrk="0" hangingPunct="0"/>
              <a:t>14</a:t>
            </a:fld>
            <a:endParaRPr lang="en-US" sz="1400"/>
          </a:p>
        </p:txBody>
      </p:sp>
      <p:sp>
        <p:nvSpPr>
          <p:cNvPr id="31746" name="Rectangle 3"/>
          <p:cNvSpPr>
            <a:spLocks/>
          </p:cNvSpPr>
          <p:nvPr/>
        </p:nvSpPr>
        <p:spPr bwMode="auto">
          <a:xfrm>
            <a:off x="533400" y="1676400"/>
            <a:ext cx="7696200" cy="5181600"/>
          </a:xfrm>
          <a:prstGeom prst="rect">
            <a:avLst/>
          </a:prstGeom>
          <a:noFill/>
          <a:ln w="9525">
            <a:noFill/>
            <a:miter lim="800000"/>
            <a:headEnd/>
            <a:tailEnd/>
          </a:ln>
        </p:spPr>
        <p:txBody>
          <a:bodyPr/>
          <a:lstStyle/>
          <a:p>
            <a:pPr marL="531813" indent="-531813" defTabSz="901700">
              <a:buFont typeface="Wingdings" pitchFamily="2" charset="2"/>
              <a:buChar char="Ø"/>
            </a:pPr>
            <a:r>
              <a:rPr lang="en-CA" b="1">
                <a:latin typeface="Arial" charset="0"/>
                <a:cs typeface="Arial" charset="0"/>
              </a:rPr>
              <a:t>The instream ecological needs of the river are not well quantified and should be studied further.</a:t>
            </a:r>
          </a:p>
          <a:p>
            <a:pPr marL="531813" indent="-531813" defTabSz="901700">
              <a:buFont typeface="Wingdings" pitchFamily="2" charset="2"/>
              <a:buChar char="Ø"/>
            </a:pPr>
            <a:r>
              <a:rPr lang="en-CA" b="1">
                <a:latin typeface="Arial" charset="0"/>
                <a:cs typeface="Arial" charset="0"/>
              </a:rPr>
              <a:t>Accessing easy to use climate projection data was a challenge. A region-specific climate projection data inventory is currently not available or accessible to the public, but if available would be a very important resource for assessors and in adaptation planning efforts.</a:t>
            </a:r>
          </a:p>
        </p:txBody>
      </p:sp>
      <p:sp>
        <p:nvSpPr>
          <p:cNvPr id="31747" name="Text Box 12"/>
          <p:cNvSpPr txBox="1">
            <a:spLocks noChangeArrowheads="1"/>
          </p:cNvSpPr>
          <p:nvPr/>
        </p:nvSpPr>
        <p:spPr bwMode="auto">
          <a:xfrm>
            <a:off x="609600" y="609600"/>
            <a:ext cx="7924800" cy="579438"/>
          </a:xfrm>
          <a:prstGeom prst="rect">
            <a:avLst/>
          </a:prstGeom>
          <a:noFill/>
          <a:ln w="9525">
            <a:noFill/>
            <a:miter lim="800000"/>
            <a:headEnd/>
            <a:tailEnd/>
          </a:ln>
        </p:spPr>
        <p:txBody>
          <a:bodyPr>
            <a:spAutoFit/>
          </a:bodyPr>
          <a:lstStyle/>
          <a:p>
            <a:pPr eaLnBrk="0" hangingPunct="0"/>
            <a:r>
              <a:rPr lang="en-US" sz="3200" b="1">
                <a:latin typeface="Arial" charset="0"/>
                <a:cs typeface="Arial" charset="0"/>
              </a:rPr>
              <a:t>Conclusions: Water Demand Study</a:t>
            </a:r>
            <a:endParaRPr lang="en-CA" sz="3200">
              <a:latin typeface="Arial" charset="0"/>
              <a:cs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Number Placeholder 5"/>
          <p:cNvSpPr>
            <a:spLocks noGrp="1"/>
          </p:cNvSpPr>
          <p:nvPr>
            <p:ph type="sldNum" sz="quarter" idx="12"/>
          </p:nvPr>
        </p:nvSpPr>
        <p:spPr>
          <a:noFill/>
        </p:spPr>
        <p:txBody>
          <a:bodyPr/>
          <a:lstStyle/>
          <a:p>
            <a:fld id="{DD1247D5-931E-4A09-946C-6BFAB27F20DC}" type="slidenum">
              <a:rPr lang="en-US" smtClean="0">
                <a:latin typeface="Times" pitchFamily="18" charset="0"/>
              </a:rPr>
              <a:pPr/>
              <a:t>15</a:t>
            </a:fld>
            <a:endParaRPr lang="en-US" smtClean="0">
              <a:latin typeface="Times" pitchFamily="18" charset="0"/>
            </a:endParaRPr>
          </a:p>
        </p:txBody>
      </p:sp>
      <p:sp>
        <p:nvSpPr>
          <p:cNvPr id="32770" name="Content Placeholder 2"/>
          <p:cNvSpPr>
            <a:spLocks/>
          </p:cNvSpPr>
          <p:nvPr/>
        </p:nvSpPr>
        <p:spPr bwMode="auto">
          <a:xfrm>
            <a:off x="0" y="838200"/>
            <a:ext cx="8915400" cy="2971800"/>
          </a:xfrm>
          <a:prstGeom prst="rect">
            <a:avLst/>
          </a:prstGeom>
          <a:noFill/>
          <a:ln w="9525">
            <a:noFill/>
            <a:miter lim="800000"/>
            <a:headEnd/>
            <a:tailEnd/>
          </a:ln>
        </p:spPr>
        <p:txBody>
          <a:bodyPr/>
          <a:lstStyle/>
          <a:p>
            <a:pPr marL="342900" indent="-342900">
              <a:spcBef>
                <a:spcPct val="20000"/>
              </a:spcBef>
              <a:buFont typeface="Arial" charset="0"/>
              <a:buNone/>
            </a:pPr>
            <a:endParaRPr lang="en-CA" b="1">
              <a:solidFill>
                <a:schemeClr val="bg1"/>
              </a:solidFill>
              <a:latin typeface="Calibri" pitchFamily="34" charset="0"/>
            </a:endParaRPr>
          </a:p>
        </p:txBody>
      </p:sp>
      <p:sp>
        <p:nvSpPr>
          <p:cNvPr id="32771" name="Rectangle 3"/>
          <p:cNvSpPr txBox="1">
            <a:spLocks noChangeArrowheads="1"/>
          </p:cNvSpPr>
          <p:nvPr/>
        </p:nvSpPr>
        <p:spPr bwMode="auto">
          <a:xfrm>
            <a:off x="228600" y="1295400"/>
            <a:ext cx="5029200" cy="3733800"/>
          </a:xfrm>
          <a:prstGeom prst="rect">
            <a:avLst/>
          </a:prstGeom>
          <a:noFill/>
          <a:ln w="9525">
            <a:noFill/>
            <a:miter lim="800000"/>
            <a:headEnd/>
            <a:tailEnd/>
          </a:ln>
        </p:spPr>
        <p:txBody>
          <a:bodyPr/>
          <a:lstStyle/>
          <a:p>
            <a:pPr marL="542925" lvl="2" indent="-457200" defTabSz="542925" eaLnBrk="0" hangingPunct="0">
              <a:lnSpc>
                <a:spcPct val="80000"/>
              </a:lnSpc>
              <a:spcBef>
                <a:spcPct val="20000"/>
              </a:spcBef>
              <a:buFont typeface="Wingdings" pitchFamily="2" charset="2"/>
              <a:buChar char="Ø"/>
            </a:pPr>
            <a:r>
              <a:rPr lang="en-US">
                <a:latin typeface="Arial" charset="0"/>
                <a:cs typeface="Arial" charset="0"/>
              </a:rPr>
              <a:t>Modelled the hydrologic aspects of climate change based on the Canadian Regional Climate Model (CRM) run “aet”.</a:t>
            </a:r>
          </a:p>
          <a:p>
            <a:pPr marL="542925" lvl="2" indent="-457200" defTabSz="542925" eaLnBrk="0" hangingPunct="0">
              <a:lnSpc>
                <a:spcPct val="80000"/>
              </a:lnSpc>
              <a:spcBef>
                <a:spcPct val="20000"/>
              </a:spcBef>
              <a:buFont typeface="Wingdings" pitchFamily="2" charset="2"/>
              <a:buChar char="Ø"/>
            </a:pPr>
            <a:r>
              <a:rPr lang="en-US">
                <a:latin typeface="Arial" charset="0"/>
                <a:cs typeface="Arial" charset="0"/>
              </a:rPr>
              <a:t>Used DHI MIKE-SHE computer model.</a:t>
            </a:r>
          </a:p>
          <a:p>
            <a:pPr marL="542925" lvl="2" indent="-457200" defTabSz="542925" eaLnBrk="0" hangingPunct="0">
              <a:lnSpc>
                <a:spcPct val="80000"/>
              </a:lnSpc>
              <a:spcBef>
                <a:spcPct val="20000"/>
              </a:spcBef>
              <a:buFont typeface="Wingdings" pitchFamily="2" charset="2"/>
              <a:buChar char="Ø"/>
            </a:pPr>
            <a:r>
              <a:rPr lang="en-US">
                <a:latin typeface="Arial" charset="0"/>
                <a:cs typeface="Arial" charset="0"/>
              </a:rPr>
              <a:t>Model calibrated and verified for the periods from 1961 to 1990 and 1991 to 2003 respectively through comparison of unregulated simulated and observed flows </a:t>
            </a:r>
          </a:p>
          <a:p>
            <a:pPr algn="ctr" defTabSz="542925" eaLnBrk="0" hangingPunct="0">
              <a:lnSpc>
                <a:spcPct val="80000"/>
              </a:lnSpc>
              <a:spcBef>
                <a:spcPct val="20000"/>
              </a:spcBef>
            </a:pPr>
            <a:endParaRPr lang="en-US">
              <a:latin typeface="Arial" charset="0"/>
              <a:cs typeface="Arial" charset="0"/>
            </a:endParaRPr>
          </a:p>
          <a:p>
            <a:pPr algn="ctr" defTabSz="542925" eaLnBrk="0" hangingPunct="0">
              <a:lnSpc>
                <a:spcPct val="80000"/>
              </a:lnSpc>
              <a:spcBef>
                <a:spcPct val="20000"/>
              </a:spcBef>
              <a:buFont typeface="Wingdings" pitchFamily="2" charset="2"/>
              <a:buChar char="Ø"/>
            </a:pPr>
            <a:endParaRPr lang="en-CA">
              <a:latin typeface="Arial" charset="0"/>
              <a:cs typeface="Arial" charset="0"/>
            </a:endParaRPr>
          </a:p>
        </p:txBody>
      </p:sp>
      <p:sp>
        <p:nvSpPr>
          <p:cNvPr id="32772" name="Text Box 12"/>
          <p:cNvSpPr txBox="1">
            <a:spLocks noChangeArrowheads="1"/>
          </p:cNvSpPr>
          <p:nvPr/>
        </p:nvSpPr>
        <p:spPr bwMode="auto">
          <a:xfrm>
            <a:off x="762000" y="457200"/>
            <a:ext cx="7620000" cy="579438"/>
          </a:xfrm>
          <a:prstGeom prst="rect">
            <a:avLst/>
          </a:prstGeom>
          <a:noFill/>
          <a:ln w="9525">
            <a:noFill/>
            <a:miter lim="800000"/>
            <a:headEnd/>
            <a:tailEnd/>
          </a:ln>
        </p:spPr>
        <p:txBody>
          <a:bodyPr>
            <a:spAutoFit/>
          </a:bodyPr>
          <a:lstStyle/>
          <a:p>
            <a:pPr eaLnBrk="0" hangingPunct="0"/>
            <a:r>
              <a:rPr lang="en-US" sz="3200" b="1">
                <a:latin typeface="Arial" charset="0"/>
                <a:cs typeface="Arial" charset="0"/>
              </a:rPr>
              <a:t>Water Supply Study </a:t>
            </a:r>
            <a:endParaRPr lang="en-US" sz="3200">
              <a:latin typeface="Arial" charset="0"/>
            </a:endParaRPr>
          </a:p>
        </p:txBody>
      </p:sp>
      <p:pic>
        <p:nvPicPr>
          <p:cNvPr id="27653" name="Picture 4" descr="basin"/>
          <p:cNvPicPr>
            <a:picLocks noChangeAspect="1" noChangeArrowheads="1"/>
          </p:cNvPicPr>
          <p:nvPr/>
        </p:nvPicPr>
        <p:blipFill>
          <a:blip r:embed="rId2"/>
          <a:srcRect/>
          <a:stretch>
            <a:fillRect/>
          </a:stretch>
        </p:blipFill>
        <p:spPr bwMode="auto">
          <a:xfrm>
            <a:off x="5105400" y="1295400"/>
            <a:ext cx="3910013" cy="3657600"/>
          </a:xfrm>
          <a:prstGeom prst="rect">
            <a:avLst/>
          </a:prstGeom>
          <a:noFill/>
          <a:ln w="9525">
            <a:noFill/>
            <a:miter lim="800000"/>
            <a:headEnd/>
            <a:tailEnd/>
          </a:ln>
        </p:spPr>
      </p:pic>
      <p:sp>
        <p:nvSpPr>
          <p:cNvPr id="32774" name="Rectangle 3"/>
          <p:cNvSpPr txBox="1">
            <a:spLocks noChangeArrowheads="1"/>
          </p:cNvSpPr>
          <p:nvPr/>
        </p:nvSpPr>
        <p:spPr bwMode="auto">
          <a:xfrm>
            <a:off x="304800" y="5410200"/>
            <a:ext cx="8153400" cy="1447800"/>
          </a:xfrm>
          <a:prstGeom prst="rect">
            <a:avLst/>
          </a:prstGeom>
          <a:noFill/>
          <a:ln w="9525">
            <a:noFill/>
            <a:miter lim="800000"/>
            <a:headEnd/>
            <a:tailEnd/>
          </a:ln>
        </p:spPr>
        <p:txBody>
          <a:bodyPr/>
          <a:lstStyle/>
          <a:p>
            <a:pPr marL="542925" lvl="2" indent="-457200" defTabSz="542925" eaLnBrk="0" hangingPunct="0">
              <a:lnSpc>
                <a:spcPct val="80000"/>
              </a:lnSpc>
              <a:spcBef>
                <a:spcPct val="20000"/>
              </a:spcBef>
              <a:buFont typeface="Wingdings" pitchFamily="2" charset="2"/>
              <a:buChar char="Ø"/>
            </a:pPr>
            <a:r>
              <a:rPr lang="en-US">
                <a:latin typeface="Arial" charset="0"/>
                <a:cs typeface="Arial" charset="0"/>
              </a:rPr>
              <a:t>Compared historical data to modelled climate change scenario data.</a:t>
            </a:r>
          </a:p>
          <a:p>
            <a:pPr marL="542925" lvl="2" indent="-457200" defTabSz="542925" eaLnBrk="0" hangingPunct="0">
              <a:lnSpc>
                <a:spcPct val="80000"/>
              </a:lnSpc>
              <a:spcBef>
                <a:spcPct val="20000"/>
              </a:spcBef>
              <a:buFont typeface="Wingdings" pitchFamily="2" charset="2"/>
              <a:buChar char="Ø"/>
            </a:pPr>
            <a:r>
              <a:rPr lang="en-US" b="1">
                <a:latin typeface="Arial" charset="0"/>
                <a:cs typeface="Arial" charset="0"/>
              </a:rPr>
              <a:t>Cautionary Note</a:t>
            </a:r>
            <a:r>
              <a:rPr lang="en-US">
                <a:latin typeface="Arial" charset="0"/>
                <a:cs typeface="Arial" charset="0"/>
              </a:rPr>
              <a:t>: There is breath of uncertainty as</a:t>
            </a:r>
            <a:endParaRPr lang="en-CA">
              <a:latin typeface="Arial" charset="0"/>
              <a:cs typeface="Arial" charset="0"/>
            </a:endParaRPr>
          </a:p>
          <a:p>
            <a:pPr marL="542925" lvl="2" indent="-457200" defTabSz="542925" eaLnBrk="0" hangingPunct="0">
              <a:lnSpc>
                <a:spcPct val="80000"/>
              </a:lnSpc>
              <a:spcBef>
                <a:spcPct val="20000"/>
              </a:spcBef>
              <a:buFont typeface="Wingdings" pitchFamily="2" charset="2"/>
              <a:buNone/>
            </a:pPr>
            <a:r>
              <a:rPr lang="en-US">
                <a:latin typeface="Arial" charset="0"/>
                <a:cs typeface="Arial" charset="0"/>
              </a:rPr>
              <a:t>      only one CRM model run (aet) assessed. </a:t>
            </a:r>
            <a:endParaRPr lang="en-CA">
              <a:latin typeface="Arial" charset="0"/>
              <a:cs typeface="Arial"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5"/>
          <p:cNvSpPr>
            <a:spLocks noGrp="1"/>
          </p:cNvSpPr>
          <p:nvPr>
            <p:ph type="sldNum" sz="quarter" idx="12"/>
          </p:nvPr>
        </p:nvSpPr>
        <p:spPr>
          <a:noFill/>
        </p:spPr>
        <p:txBody>
          <a:bodyPr/>
          <a:lstStyle/>
          <a:p>
            <a:fld id="{F8017220-61C7-4159-9FC3-DD23AAE6583C}" type="slidenum">
              <a:rPr lang="en-US" smtClean="0">
                <a:latin typeface="Times" pitchFamily="18" charset="0"/>
              </a:rPr>
              <a:pPr/>
              <a:t>16</a:t>
            </a:fld>
            <a:endParaRPr lang="en-US" smtClean="0">
              <a:latin typeface="Times" pitchFamily="18" charset="0"/>
            </a:endParaRPr>
          </a:p>
        </p:txBody>
      </p:sp>
      <p:sp>
        <p:nvSpPr>
          <p:cNvPr id="33794" name="Content Placeholder 2"/>
          <p:cNvSpPr>
            <a:spLocks/>
          </p:cNvSpPr>
          <p:nvPr/>
        </p:nvSpPr>
        <p:spPr bwMode="auto">
          <a:xfrm>
            <a:off x="0" y="838200"/>
            <a:ext cx="8915400" cy="2971800"/>
          </a:xfrm>
          <a:prstGeom prst="rect">
            <a:avLst/>
          </a:prstGeom>
          <a:noFill/>
          <a:ln w="9525">
            <a:noFill/>
            <a:miter lim="800000"/>
            <a:headEnd/>
            <a:tailEnd/>
          </a:ln>
        </p:spPr>
        <p:txBody>
          <a:bodyPr/>
          <a:lstStyle/>
          <a:p>
            <a:pPr marL="342900" indent="-342900">
              <a:spcBef>
                <a:spcPct val="20000"/>
              </a:spcBef>
              <a:buFont typeface="Arial" charset="0"/>
              <a:buNone/>
            </a:pPr>
            <a:endParaRPr lang="en-CA" b="1">
              <a:solidFill>
                <a:schemeClr val="bg1"/>
              </a:solidFill>
              <a:latin typeface="Calibri" pitchFamily="34" charset="0"/>
            </a:endParaRPr>
          </a:p>
        </p:txBody>
      </p:sp>
      <p:pic>
        <p:nvPicPr>
          <p:cNvPr id="28675" name="Picture 1"/>
          <p:cNvPicPr>
            <a:picLocks noChangeAspect="1" noChangeArrowheads="1"/>
          </p:cNvPicPr>
          <p:nvPr/>
        </p:nvPicPr>
        <p:blipFill>
          <a:blip r:embed="rId2"/>
          <a:srcRect/>
          <a:stretch>
            <a:fillRect/>
          </a:stretch>
        </p:blipFill>
        <p:spPr bwMode="auto">
          <a:xfrm>
            <a:off x="3581400" y="1295400"/>
            <a:ext cx="5254625" cy="3124200"/>
          </a:xfrm>
          <a:prstGeom prst="rect">
            <a:avLst/>
          </a:prstGeom>
          <a:noFill/>
          <a:ln w="9525">
            <a:noFill/>
            <a:miter lim="800000"/>
            <a:headEnd/>
            <a:tailEnd/>
          </a:ln>
        </p:spPr>
      </p:pic>
      <p:sp>
        <p:nvSpPr>
          <p:cNvPr id="33796" name="Rectangle 3"/>
          <p:cNvSpPr>
            <a:spLocks noGrp="1" noChangeArrowheads="1"/>
          </p:cNvSpPr>
          <p:nvPr>
            <p:ph type="subTitle" idx="1"/>
          </p:nvPr>
        </p:nvSpPr>
        <p:spPr>
          <a:xfrm>
            <a:off x="0" y="1447800"/>
            <a:ext cx="3886200" cy="4343400"/>
          </a:xfrm>
        </p:spPr>
        <p:txBody>
          <a:bodyPr/>
          <a:lstStyle/>
          <a:p>
            <a:pPr marL="350838" indent="-350838" algn="l">
              <a:lnSpc>
                <a:spcPct val="80000"/>
              </a:lnSpc>
              <a:buFont typeface="Wingdings" pitchFamily="2" charset="2"/>
              <a:buChar char="Ø"/>
            </a:pPr>
            <a:r>
              <a:rPr lang="en-CA" sz="2400" b="1" smtClean="0">
                <a:latin typeface="Arial" charset="0"/>
              </a:rPr>
              <a:t>Reviewed the natural mean monthly historical streamflow variability at Headingley for three periods.</a:t>
            </a:r>
            <a:endParaRPr lang="en-US" sz="2400" b="1" smtClean="0">
              <a:latin typeface="Arial" charset="0"/>
            </a:endParaRPr>
          </a:p>
          <a:p>
            <a:pPr marL="350838" indent="-350838" algn="l">
              <a:lnSpc>
                <a:spcPct val="80000"/>
              </a:lnSpc>
              <a:buFont typeface="Wingdings" pitchFamily="2" charset="2"/>
              <a:buChar char="Ø"/>
            </a:pPr>
            <a:r>
              <a:rPr lang="en-US" sz="2400" b="1" smtClean="0">
                <a:latin typeface="Arial" charset="0"/>
                <a:cs typeface="Arial" charset="0"/>
              </a:rPr>
              <a:t>Compared future streamflow scenarios for: 2011-2040, 2041-2070, 2071-2099 to historic .</a:t>
            </a:r>
          </a:p>
          <a:p>
            <a:pPr marL="350838" indent="-350838" algn="l">
              <a:lnSpc>
                <a:spcPct val="80000"/>
              </a:lnSpc>
              <a:buFont typeface="Wingdings" pitchFamily="2" charset="2"/>
              <a:buChar char="Ø"/>
            </a:pPr>
            <a:endParaRPr lang="en-US" sz="2400" b="1" smtClean="0">
              <a:latin typeface="Arial" charset="0"/>
              <a:cs typeface="Arial" charset="0"/>
            </a:endParaRPr>
          </a:p>
        </p:txBody>
      </p:sp>
      <p:sp>
        <p:nvSpPr>
          <p:cNvPr id="33797" name="Text Box 12"/>
          <p:cNvSpPr txBox="1">
            <a:spLocks noChangeArrowheads="1"/>
          </p:cNvSpPr>
          <p:nvPr/>
        </p:nvSpPr>
        <p:spPr bwMode="auto">
          <a:xfrm>
            <a:off x="381000" y="609600"/>
            <a:ext cx="7924800" cy="641350"/>
          </a:xfrm>
          <a:prstGeom prst="rect">
            <a:avLst/>
          </a:prstGeom>
          <a:noFill/>
          <a:ln w="9525">
            <a:noFill/>
            <a:miter lim="800000"/>
            <a:headEnd/>
            <a:tailEnd/>
          </a:ln>
        </p:spPr>
        <p:txBody>
          <a:bodyPr>
            <a:spAutoFit/>
          </a:bodyPr>
          <a:lstStyle/>
          <a:p>
            <a:pPr eaLnBrk="0" hangingPunct="0"/>
            <a:r>
              <a:rPr lang="en-US" sz="3600" b="1">
                <a:latin typeface="Arial" charset="0"/>
                <a:cs typeface="Arial" charset="0"/>
              </a:rPr>
              <a:t>Surface Water</a:t>
            </a:r>
            <a:endParaRPr lang="en-CA" sz="3600">
              <a:latin typeface="Arial" charset="0"/>
              <a:cs typeface="Arial" charset="0"/>
            </a:endParaRPr>
          </a:p>
        </p:txBody>
      </p:sp>
      <p:sp>
        <p:nvSpPr>
          <p:cNvPr id="33798" name="Rectangle 3"/>
          <p:cNvSpPr txBox="1">
            <a:spLocks noChangeArrowheads="1"/>
          </p:cNvSpPr>
          <p:nvPr/>
        </p:nvSpPr>
        <p:spPr bwMode="auto">
          <a:xfrm>
            <a:off x="152400" y="5334000"/>
            <a:ext cx="8686800" cy="914400"/>
          </a:xfrm>
          <a:prstGeom prst="rect">
            <a:avLst/>
          </a:prstGeom>
          <a:solidFill>
            <a:srgbClr val="FFFF99"/>
          </a:solidFill>
          <a:ln w="9525">
            <a:noFill/>
            <a:miter lim="800000"/>
            <a:headEnd/>
            <a:tailEnd/>
          </a:ln>
        </p:spPr>
        <p:txBody>
          <a:bodyPr/>
          <a:lstStyle/>
          <a:p>
            <a:pPr marL="355600" indent="-355600" eaLnBrk="0" hangingPunct="0">
              <a:spcBef>
                <a:spcPct val="20000"/>
              </a:spcBef>
              <a:buFont typeface="Wingdings" pitchFamily="2" charset="2"/>
              <a:buChar char="Ø"/>
            </a:pPr>
            <a:r>
              <a:rPr lang="en-US" b="1">
                <a:latin typeface="Arial" charset="0"/>
                <a:cs typeface="Arial" charset="0"/>
              </a:rPr>
              <a:t>Future scenarios are within historical natural variation, and no significant trend is apparent.</a:t>
            </a:r>
          </a:p>
        </p:txBody>
      </p:sp>
      <p:sp>
        <p:nvSpPr>
          <p:cNvPr id="33799" name="Rectangle 6"/>
          <p:cNvSpPr>
            <a:spLocks noChangeArrowheads="1"/>
          </p:cNvSpPr>
          <p:nvPr/>
        </p:nvSpPr>
        <p:spPr bwMode="auto">
          <a:xfrm rot="10800000" flipV="1">
            <a:off x="4724400" y="912813"/>
            <a:ext cx="3714750" cy="244475"/>
          </a:xfrm>
          <a:prstGeom prst="rect">
            <a:avLst/>
          </a:prstGeom>
          <a:noFill/>
          <a:ln w="9525">
            <a:noFill/>
            <a:miter lim="800000"/>
            <a:headEnd/>
            <a:tailEnd/>
          </a:ln>
        </p:spPr>
        <p:txBody>
          <a:bodyPr anchor="ctr">
            <a:spAutoFit/>
          </a:bodyPr>
          <a:lstStyle/>
          <a:p>
            <a:pPr eaLnBrk="0" hangingPunct="0"/>
            <a:r>
              <a:rPr lang="en-CA" sz="1000" b="1"/>
              <a:t>ASSINIBOINE RIVER  ANNUAL FLOW DURATION CURVE</a:t>
            </a:r>
            <a:endParaRPr lang="en-CA" sz="1000"/>
          </a:p>
        </p:txBody>
      </p:sp>
      <p:sp>
        <p:nvSpPr>
          <p:cNvPr id="33800" name="Line 12"/>
          <p:cNvSpPr>
            <a:spLocks noChangeShapeType="1"/>
          </p:cNvSpPr>
          <p:nvPr/>
        </p:nvSpPr>
        <p:spPr bwMode="auto">
          <a:xfrm flipH="1">
            <a:off x="4724400" y="3124200"/>
            <a:ext cx="3048000" cy="0"/>
          </a:xfrm>
          <a:prstGeom prst="line">
            <a:avLst/>
          </a:prstGeom>
          <a:noFill/>
          <a:ln w="9525">
            <a:solidFill>
              <a:srgbClr val="FF0066"/>
            </a:solidFill>
            <a:round/>
            <a:headEnd/>
            <a:tailEnd type="triangle" w="med" len="med"/>
          </a:ln>
        </p:spPr>
        <p:txBody>
          <a:bodyPr/>
          <a:lstStyle/>
          <a:p>
            <a:endParaRPr lang="en-US"/>
          </a:p>
        </p:txBody>
      </p:sp>
      <p:sp>
        <p:nvSpPr>
          <p:cNvPr id="33801" name="Line 14"/>
          <p:cNvSpPr>
            <a:spLocks noChangeShapeType="1"/>
          </p:cNvSpPr>
          <p:nvPr/>
        </p:nvSpPr>
        <p:spPr bwMode="auto">
          <a:xfrm flipV="1">
            <a:off x="7772400" y="3124200"/>
            <a:ext cx="0" cy="762000"/>
          </a:xfrm>
          <a:prstGeom prst="line">
            <a:avLst/>
          </a:prstGeom>
          <a:noFill/>
          <a:ln w="9525">
            <a:solidFill>
              <a:srgbClr val="FF0066"/>
            </a:solidFill>
            <a:round/>
            <a:headEnd/>
            <a:tailEnd type="triangle" w="med" len="med"/>
          </a:ln>
        </p:spPr>
        <p:txBody>
          <a:bodyPr/>
          <a:lstStyle/>
          <a:p>
            <a:endParaRPr lang="en-US"/>
          </a:p>
        </p:txBody>
      </p:sp>
      <p:sp>
        <p:nvSpPr>
          <p:cNvPr id="33802" name="Text Box 15"/>
          <p:cNvSpPr txBox="1">
            <a:spLocks noChangeArrowheads="1"/>
          </p:cNvSpPr>
          <p:nvPr/>
        </p:nvSpPr>
        <p:spPr bwMode="auto">
          <a:xfrm>
            <a:off x="5257800" y="4114800"/>
            <a:ext cx="2667000" cy="457200"/>
          </a:xfrm>
          <a:prstGeom prst="rect">
            <a:avLst/>
          </a:prstGeom>
          <a:noFill/>
          <a:ln w="9525">
            <a:noFill/>
            <a:miter lim="800000"/>
            <a:headEnd/>
            <a:tailEnd/>
          </a:ln>
        </p:spPr>
        <p:txBody>
          <a:bodyPr>
            <a:spAutoFit/>
          </a:bodyPr>
          <a:lstStyle/>
          <a:p>
            <a:pPr>
              <a:spcBef>
                <a:spcPct val="50000"/>
              </a:spcBef>
            </a:pPr>
            <a:endParaRPr lang="en-CA"/>
          </a:p>
        </p:txBody>
      </p:sp>
      <p:sp>
        <p:nvSpPr>
          <p:cNvPr id="33803" name="Text Box 17"/>
          <p:cNvSpPr txBox="1">
            <a:spLocks noChangeArrowheads="1"/>
          </p:cNvSpPr>
          <p:nvPr/>
        </p:nvSpPr>
        <p:spPr bwMode="auto">
          <a:xfrm>
            <a:off x="5410200" y="4191000"/>
            <a:ext cx="2667000" cy="274638"/>
          </a:xfrm>
          <a:prstGeom prst="rect">
            <a:avLst/>
          </a:prstGeom>
          <a:solidFill>
            <a:schemeClr val="bg1"/>
          </a:solidFill>
          <a:ln w="9525">
            <a:noFill/>
            <a:miter lim="800000"/>
            <a:headEnd/>
            <a:tailEnd/>
          </a:ln>
        </p:spPr>
        <p:txBody>
          <a:bodyPr>
            <a:spAutoFit/>
          </a:bodyPr>
          <a:lstStyle/>
          <a:p>
            <a:pPr algn="ctr">
              <a:spcBef>
                <a:spcPct val="50000"/>
              </a:spcBef>
            </a:pPr>
            <a:r>
              <a:rPr lang="en-US" sz="1200" b="1"/>
              <a:t>% of time less than</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Number Placeholder 5"/>
          <p:cNvSpPr>
            <a:spLocks noGrp="1"/>
          </p:cNvSpPr>
          <p:nvPr>
            <p:ph type="sldNum" sz="quarter" idx="12"/>
          </p:nvPr>
        </p:nvSpPr>
        <p:spPr>
          <a:noFill/>
        </p:spPr>
        <p:txBody>
          <a:bodyPr/>
          <a:lstStyle/>
          <a:p>
            <a:fld id="{CFDAEA32-7771-488C-883C-1A9FFFA92F0B}" type="slidenum">
              <a:rPr lang="en-US" smtClean="0">
                <a:latin typeface="Times" pitchFamily="18" charset="0"/>
              </a:rPr>
              <a:pPr/>
              <a:t>17</a:t>
            </a:fld>
            <a:endParaRPr lang="en-US" smtClean="0">
              <a:latin typeface="Times" pitchFamily="18" charset="0"/>
            </a:endParaRPr>
          </a:p>
        </p:txBody>
      </p:sp>
      <p:sp>
        <p:nvSpPr>
          <p:cNvPr id="34818" name="Content Placeholder 2"/>
          <p:cNvSpPr>
            <a:spLocks/>
          </p:cNvSpPr>
          <p:nvPr/>
        </p:nvSpPr>
        <p:spPr bwMode="auto">
          <a:xfrm>
            <a:off x="0" y="838200"/>
            <a:ext cx="8915400" cy="2971800"/>
          </a:xfrm>
          <a:prstGeom prst="rect">
            <a:avLst/>
          </a:prstGeom>
          <a:noFill/>
          <a:ln w="9525">
            <a:noFill/>
            <a:miter lim="800000"/>
            <a:headEnd/>
            <a:tailEnd/>
          </a:ln>
        </p:spPr>
        <p:txBody>
          <a:bodyPr/>
          <a:lstStyle/>
          <a:p>
            <a:pPr marL="342900" indent="-342900">
              <a:spcBef>
                <a:spcPct val="20000"/>
              </a:spcBef>
              <a:buFont typeface="Arial" charset="0"/>
              <a:buNone/>
            </a:pPr>
            <a:endParaRPr lang="en-CA" b="1">
              <a:solidFill>
                <a:schemeClr val="bg1"/>
              </a:solidFill>
              <a:latin typeface="Calibri" pitchFamily="34" charset="0"/>
            </a:endParaRPr>
          </a:p>
        </p:txBody>
      </p:sp>
      <p:sp>
        <p:nvSpPr>
          <p:cNvPr id="34819" name="Rectangle 3"/>
          <p:cNvSpPr txBox="1">
            <a:spLocks noChangeArrowheads="1"/>
          </p:cNvSpPr>
          <p:nvPr/>
        </p:nvSpPr>
        <p:spPr bwMode="auto">
          <a:xfrm>
            <a:off x="152400" y="1219200"/>
            <a:ext cx="5638800" cy="4525963"/>
          </a:xfrm>
          <a:prstGeom prst="rect">
            <a:avLst/>
          </a:prstGeom>
          <a:noFill/>
          <a:ln w="9525">
            <a:noFill/>
            <a:miter lim="800000"/>
            <a:headEnd/>
            <a:tailEnd/>
          </a:ln>
        </p:spPr>
        <p:txBody>
          <a:bodyPr/>
          <a:lstStyle/>
          <a:p>
            <a:pPr marL="355600" indent="-355600" eaLnBrk="0" hangingPunct="0">
              <a:spcBef>
                <a:spcPct val="20000"/>
              </a:spcBef>
              <a:buFont typeface="Wingdings" pitchFamily="2" charset="2"/>
              <a:buChar char="Ø"/>
            </a:pPr>
            <a:r>
              <a:rPr lang="en-US" b="1">
                <a:latin typeface="Arial" charset="0"/>
                <a:cs typeface="Arial" charset="0"/>
              </a:rPr>
              <a:t>Manitoba basin: soil moisture would not decline significantly until a later 21th century (2071).</a:t>
            </a:r>
          </a:p>
          <a:p>
            <a:pPr marL="355600" indent="-355600" eaLnBrk="0" hangingPunct="0">
              <a:spcBef>
                <a:spcPct val="20000"/>
              </a:spcBef>
              <a:buFont typeface="Wingdings" pitchFamily="2" charset="2"/>
              <a:buChar char="Ø"/>
            </a:pPr>
            <a:endParaRPr lang="en-US" b="1">
              <a:latin typeface="Arial" charset="0"/>
              <a:cs typeface="Arial" charset="0"/>
            </a:endParaRPr>
          </a:p>
          <a:p>
            <a:pPr marL="355600" indent="-355600" eaLnBrk="0" hangingPunct="0">
              <a:spcBef>
                <a:spcPct val="20000"/>
              </a:spcBef>
              <a:buFont typeface="Wingdings" pitchFamily="2" charset="2"/>
              <a:buChar char="Ø"/>
            </a:pPr>
            <a:r>
              <a:rPr lang="en-US" b="1">
                <a:latin typeface="Arial" charset="0"/>
                <a:cs typeface="Arial" charset="0"/>
              </a:rPr>
              <a:t>Souris River basin: soil moisture will generally become drier in future, the lowest value in the latter third of the 21st century</a:t>
            </a:r>
            <a:r>
              <a:rPr lang="en-US" sz="2800">
                <a:latin typeface="Arial" charset="0"/>
                <a:cs typeface="Arial" charset="0"/>
              </a:rPr>
              <a:t>. </a:t>
            </a:r>
          </a:p>
          <a:p>
            <a:pPr marL="355600" indent="-355600" eaLnBrk="0" hangingPunct="0">
              <a:spcBef>
                <a:spcPct val="20000"/>
              </a:spcBef>
              <a:buFont typeface="Wingdings" pitchFamily="2" charset="2"/>
              <a:buChar char="Ø"/>
            </a:pPr>
            <a:endParaRPr lang="en-US" sz="2800">
              <a:latin typeface="Arial" charset="0"/>
              <a:cs typeface="Arial" charset="0"/>
            </a:endParaRPr>
          </a:p>
          <a:p>
            <a:pPr marL="355600" indent="-355600" eaLnBrk="0" hangingPunct="0">
              <a:spcBef>
                <a:spcPct val="20000"/>
              </a:spcBef>
              <a:buFont typeface="Wingdings" pitchFamily="2" charset="2"/>
              <a:buChar char="Ø"/>
            </a:pPr>
            <a:r>
              <a:rPr lang="en-CA" b="1">
                <a:latin typeface="Arial" charset="0"/>
                <a:cs typeface="Arial" charset="0"/>
              </a:rPr>
              <a:t>Qu’Appelle River Sub-basin: soil moisture will decrease in the first third and the last third and increase in the second third of the 21st century.</a:t>
            </a:r>
          </a:p>
        </p:txBody>
      </p:sp>
      <p:pic>
        <p:nvPicPr>
          <p:cNvPr id="34820" name="Picture 2"/>
          <p:cNvPicPr>
            <a:picLocks noChangeAspect="1" noChangeArrowheads="1"/>
          </p:cNvPicPr>
          <p:nvPr/>
        </p:nvPicPr>
        <p:blipFill>
          <a:blip r:embed="rId2"/>
          <a:srcRect/>
          <a:stretch>
            <a:fillRect/>
          </a:stretch>
        </p:blipFill>
        <p:spPr bwMode="auto">
          <a:xfrm>
            <a:off x="5703888" y="990600"/>
            <a:ext cx="3440112" cy="1830388"/>
          </a:xfrm>
          <a:prstGeom prst="rect">
            <a:avLst/>
          </a:prstGeom>
          <a:noFill/>
          <a:ln w="9525">
            <a:noFill/>
            <a:miter lim="800000"/>
            <a:headEnd/>
            <a:tailEnd/>
          </a:ln>
        </p:spPr>
      </p:pic>
      <p:pic>
        <p:nvPicPr>
          <p:cNvPr id="34821" name="Picture 3"/>
          <p:cNvPicPr>
            <a:picLocks noChangeAspect="1" noChangeArrowheads="1"/>
          </p:cNvPicPr>
          <p:nvPr/>
        </p:nvPicPr>
        <p:blipFill>
          <a:blip r:embed="rId3"/>
          <a:srcRect/>
          <a:stretch>
            <a:fillRect/>
          </a:stretch>
        </p:blipFill>
        <p:spPr bwMode="auto">
          <a:xfrm>
            <a:off x="5715000" y="2860675"/>
            <a:ext cx="3416300" cy="1927225"/>
          </a:xfrm>
          <a:prstGeom prst="rect">
            <a:avLst/>
          </a:prstGeom>
          <a:noFill/>
          <a:ln w="9525">
            <a:noFill/>
            <a:miter lim="800000"/>
            <a:headEnd/>
            <a:tailEnd/>
          </a:ln>
        </p:spPr>
      </p:pic>
      <p:pic>
        <p:nvPicPr>
          <p:cNvPr id="34822" name="Picture 4"/>
          <p:cNvPicPr>
            <a:picLocks noChangeAspect="1" noChangeArrowheads="1"/>
          </p:cNvPicPr>
          <p:nvPr/>
        </p:nvPicPr>
        <p:blipFill>
          <a:blip r:embed="rId4"/>
          <a:srcRect/>
          <a:stretch>
            <a:fillRect/>
          </a:stretch>
        </p:blipFill>
        <p:spPr bwMode="auto">
          <a:xfrm>
            <a:off x="5815013" y="4800600"/>
            <a:ext cx="3328987" cy="1828800"/>
          </a:xfrm>
          <a:prstGeom prst="rect">
            <a:avLst/>
          </a:prstGeom>
          <a:noFill/>
          <a:ln w="9525">
            <a:noFill/>
            <a:miter lim="800000"/>
            <a:headEnd/>
            <a:tailEnd/>
          </a:ln>
        </p:spPr>
      </p:pic>
      <p:sp>
        <p:nvSpPr>
          <p:cNvPr id="34823" name="Text Box 12"/>
          <p:cNvSpPr txBox="1">
            <a:spLocks noChangeArrowheads="1"/>
          </p:cNvSpPr>
          <p:nvPr/>
        </p:nvSpPr>
        <p:spPr bwMode="auto">
          <a:xfrm>
            <a:off x="381000" y="533400"/>
            <a:ext cx="7239000" cy="641350"/>
          </a:xfrm>
          <a:prstGeom prst="rect">
            <a:avLst/>
          </a:prstGeom>
          <a:noFill/>
          <a:ln w="9525">
            <a:noFill/>
            <a:miter lim="800000"/>
            <a:headEnd/>
            <a:tailEnd/>
          </a:ln>
        </p:spPr>
        <p:txBody>
          <a:bodyPr>
            <a:spAutoFit/>
          </a:bodyPr>
          <a:lstStyle/>
          <a:p>
            <a:pPr eaLnBrk="0" hangingPunct="0"/>
            <a:r>
              <a:rPr lang="en-US" sz="3600" b="1">
                <a:latin typeface="Arial" charset="0"/>
                <a:cs typeface="Arial" charset="0"/>
              </a:rPr>
              <a:t>Soil Moisture</a:t>
            </a:r>
            <a:endParaRPr lang="en-CA" sz="3600">
              <a:latin typeface="Arial" charset="0"/>
              <a:cs typeface="Arial" charset="0"/>
            </a:endParaRPr>
          </a:p>
        </p:txBody>
      </p:sp>
      <p:sp>
        <p:nvSpPr>
          <p:cNvPr id="34824" name="Text Box 11"/>
          <p:cNvSpPr txBox="1">
            <a:spLocks noChangeArrowheads="1"/>
          </p:cNvSpPr>
          <p:nvPr/>
        </p:nvSpPr>
        <p:spPr bwMode="auto">
          <a:xfrm>
            <a:off x="6934200" y="2667000"/>
            <a:ext cx="1219200" cy="214313"/>
          </a:xfrm>
          <a:prstGeom prst="rect">
            <a:avLst/>
          </a:prstGeom>
          <a:solidFill>
            <a:schemeClr val="bg1"/>
          </a:solidFill>
          <a:ln w="9525">
            <a:noFill/>
            <a:miter lim="800000"/>
            <a:headEnd/>
            <a:tailEnd/>
          </a:ln>
        </p:spPr>
        <p:txBody>
          <a:bodyPr>
            <a:spAutoFit/>
          </a:bodyPr>
          <a:lstStyle/>
          <a:p>
            <a:pPr>
              <a:spcBef>
                <a:spcPct val="50000"/>
              </a:spcBef>
            </a:pPr>
            <a:r>
              <a:rPr lang="en-US" sz="800" b="1"/>
              <a:t>% of time less than</a:t>
            </a:r>
          </a:p>
        </p:txBody>
      </p:sp>
      <p:sp>
        <p:nvSpPr>
          <p:cNvPr id="34825" name="Text Box 13"/>
          <p:cNvSpPr txBox="1">
            <a:spLocks noChangeArrowheads="1"/>
          </p:cNvSpPr>
          <p:nvPr/>
        </p:nvSpPr>
        <p:spPr bwMode="auto">
          <a:xfrm>
            <a:off x="7010400" y="4648200"/>
            <a:ext cx="1676400" cy="214313"/>
          </a:xfrm>
          <a:prstGeom prst="rect">
            <a:avLst/>
          </a:prstGeom>
          <a:solidFill>
            <a:schemeClr val="bg1"/>
          </a:solidFill>
          <a:ln w="9525">
            <a:noFill/>
            <a:miter lim="800000"/>
            <a:headEnd/>
            <a:tailEnd/>
          </a:ln>
        </p:spPr>
        <p:txBody>
          <a:bodyPr>
            <a:spAutoFit/>
          </a:bodyPr>
          <a:lstStyle/>
          <a:p>
            <a:pPr>
              <a:spcBef>
                <a:spcPct val="50000"/>
              </a:spcBef>
            </a:pPr>
            <a:r>
              <a:rPr lang="en-US" sz="800" b="1"/>
              <a:t>% of time less than</a:t>
            </a:r>
          </a:p>
        </p:txBody>
      </p:sp>
      <p:sp>
        <p:nvSpPr>
          <p:cNvPr id="34826" name="Text Box 14"/>
          <p:cNvSpPr txBox="1">
            <a:spLocks noChangeArrowheads="1"/>
          </p:cNvSpPr>
          <p:nvPr/>
        </p:nvSpPr>
        <p:spPr bwMode="auto">
          <a:xfrm>
            <a:off x="6858000" y="6477000"/>
            <a:ext cx="1676400" cy="214313"/>
          </a:xfrm>
          <a:prstGeom prst="rect">
            <a:avLst/>
          </a:prstGeom>
          <a:solidFill>
            <a:schemeClr val="bg1"/>
          </a:solidFill>
          <a:ln w="9525">
            <a:noFill/>
            <a:miter lim="800000"/>
            <a:headEnd/>
            <a:tailEnd/>
          </a:ln>
        </p:spPr>
        <p:txBody>
          <a:bodyPr>
            <a:spAutoFit/>
          </a:bodyPr>
          <a:lstStyle/>
          <a:p>
            <a:pPr>
              <a:spcBef>
                <a:spcPct val="50000"/>
              </a:spcBef>
            </a:pPr>
            <a:r>
              <a:rPr lang="en-US" sz="800" b="1"/>
              <a:t>% of time less than</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Number Placeholder 5"/>
          <p:cNvSpPr>
            <a:spLocks noGrp="1"/>
          </p:cNvSpPr>
          <p:nvPr>
            <p:ph type="sldNum" sz="quarter" idx="12"/>
          </p:nvPr>
        </p:nvSpPr>
        <p:spPr>
          <a:noFill/>
        </p:spPr>
        <p:txBody>
          <a:bodyPr/>
          <a:lstStyle/>
          <a:p>
            <a:fld id="{A4B5C3DD-89DB-41B7-9471-836BC95D3849}" type="slidenum">
              <a:rPr lang="en-US" smtClean="0">
                <a:latin typeface="Times" pitchFamily="18" charset="0"/>
              </a:rPr>
              <a:pPr/>
              <a:t>18</a:t>
            </a:fld>
            <a:endParaRPr lang="en-US" smtClean="0">
              <a:latin typeface="Times" pitchFamily="18" charset="0"/>
            </a:endParaRPr>
          </a:p>
        </p:txBody>
      </p:sp>
      <p:sp>
        <p:nvSpPr>
          <p:cNvPr id="35842" name="Content Placeholder 2"/>
          <p:cNvSpPr>
            <a:spLocks/>
          </p:cNvSpPr>
          <p:nvPr/>
        </p:nvSpPr>
        <p:spPr bwMode="auto">
          <a:xfrm>
            <a:off x="0" y="838200"/>
            <a:ext cx="8915400" cy="2971800"/>
          </a:xfrm>
          <a:prstGeom prst="rect">
            <a:avLst/>
          </a:prstGeom>
          <a:noFill/>
          <a:ln w="9525">
            <a:noFill/>
            <a:miter lim="800000"/>
            <a:headEnd/>
            <a:tailEnd/>
          </a:ln>
        </p:spPr>
        <p:txBody>
          <a:bodyPr/>
          <a:lstStyle/>
          <a:p>
            <a:pPr marL="342900" indent="-342900">
              <a:spcBef>
                <a:spcPct val="20000"/>
              </a:spcBef>
              <a:buFont typeface="Arial" charset="0"/>
              <a:buNone/>
            </a:pPr>
            <a:endParaRPr lang="en-CA" b="1">
              <a:solidFill>
                <a:schemeClr val="bg1"/>
              </a:solidFill>
              <a:latin typeface="Calibri" pitchFamily="34" charset="0"/>
            </a:endParaRPr>
          </a:p>
        </p:txBody>
      </p:sp>
      <p:sp>
        <p:nvSpPr>
          <p:cNvPr id="35843" name="Rectangle 3"/>
          <p:cNvSpPr txBox="1">
            <a:spLocks noChangeArrowheads="1"/>
          </p:cNvSpPr>
          <p:nvPr/>
        </p:nvSpPr>
        <p:spPr bwMode="auto">
          <a:xfrm>
            <a:off x="228600" y="1600200"/>
            <a:ext cx="8382000" cy="5040313"/>
          </a:xfrm>
          <a:prstGeom prst="rect">
            <a:avLst/>
          </a:prstGeom>
          <a:noFill/>
          <a:ln w="9525">
            <a:noFill/>
            <a:miter lim="800000"/>
            <a:headEnd/>
            <a:tailEnd/>
          </a:ln>
        </p:spPr>
        <p:txBody>
          <a:bodyPr/>
          <a:lstStyle/>
          <a:p>
            <a:pPr marL="533400" indent="-533400" eaLnBrk="0" hangingPunct="0">
              <a:lnSpc>
                <a:spcPct val="80000"/>
              </a:lnSpc>
              <a:spcBef>
                <a:spcPct val="20000"/>
              </a:spcBef>
              <a:buFont typeface="Wingdings" pitchFamily="2" charset="2"/>
              <a:buChar char="Ø"/>
            </a:pPr>
            <a:r>
              <a:rPr lang="en-US" b="1">
                <a:latin typeface="Arial" charset="0"/>
                <a:cs typeface="Arial" charset="0"/>
              </a:rPr>
              <a:t>Predicted warmer summers and falls leading to higher evapotranspiration and  a resulting decline in soil moisture. The greatest decline is predicted to take place after 2070.</a:t>
            </a:r>
          </a:p>
          <a:p>
            <a:pPr marL="533400" indent="-533400" eaLnBrk="0" hangingPunct="0">
              <a:lnSpc>
                <a:spcPct val="80000"/>
              </a:lnSpc>
              <a:spcBef>
                <a:spcPct val="20000"/>
              </a:spcBef>
              <a:buFont typeface="Wingdings" pitchFamily="2" charset="2"/>
              <a:buChar char="Ø"/>
            </a:pPr>
            <a:r>
              <a:rPr lang="en-US" b="1">
                <a:latin typeface="Arial" charset="0"/>
                <a:cs typeface="Arial" charset="0"/>
              </a:rPr>
              <a:t>Predicted lower summer and fall soil moisture with  no change in the spring soil moisture. </a:t>
            </a:r>
          </a:p>
          <a:p>
            <a:pPr marL="533400" indent="-533400" eaLnBrk="0" hangingPunct="0">
              <a:lnSpc>
                <a:spcPct val="80000"/>
              </a:lnSpc>
              <a:spcBef>
                <a:spcPct val="20000"/>
              </a:spcBef>
              <a:buFont typeface="Wingdings" pitchFamily="2" charset="2"/>
              <a:buChar char="Ø"/>
            </a:pPr>
            <a:r>
              <a:rPr lang="en-CA" b="1">
                <a:latin typeface="Arial" charset="0"/>
                <a:cs typeface="Arial" charset="0"/>
              </a:rPr>
              <a:t>Historic year to year and decade to decade variation in stream-flow has been large. Future flow variation will not be significantly different than in the past.</a:t>
            </a:r>
          </a:p>
          <a:p>
            <a:pPr marL="533400" indent="-533400" eaLnBrk="0" hangingPunct="0">
              <a:lnSpc>
                <a:spcPct val="80000"/>
              </a:lnSpc>
              <a:spcBef>
                <a:spcPct val="20000"/>
              </a:spcBef>
              <a:buFont typeface="Wingdings" pitchFamily="2" charset="2"/>
              <a:buChar char="Ø"/>
            </a:pPr>
            <a:r>
              <a:rPr lang="en-CA" b="1">
                <a:latin typeface="Arial" charset="0"/>
                <a:cs typeface="Arial" charset="0"/>
              </a:rPr>
              <a:t>Soil moisture is an important driver of streamflow in the prairies: model predictions of declines in soil moisture in late summer and fall have the potential to decrease streamflow in the spring. </a:t>
            </a:r>
          </a:p>
        </p:txBody>
      </p:sp>
      <p:sp>
        <p:nvSpPr>
          <p:cNvPr id="35844" name="Text Box 12"/>
          <p:cNvSpPr txBox="1">
            <a:spLocks noChangeArrowheads="1"/>
          </p:cNvSpPr>
          <p:nvPr/>
        </p:nvSpPr>
        <p:spPr bwMode="auto">
          <a:xfrm>
            <a:off x="457200" y="609600"/>
            <a:ext cx="7696200" cy="641350"/>
          </a:xfrm>
          <a:prstGeom prst="rect">
            <a:avLst/>
          </a:prstGeom>
          <a:noFill/>
          <a:ln w="9525">
            <a:noFill/>
            <a:miter lim="800000"/>
            <a:headEnd/>
            <a:tailEnd/>
          </a:ln>
        </p:spPr>
        <p:txBody>
          <a:bodyPr>
            <a:spAutoFit/>
          </a:bodyPr>
          <a:lstStyle/>
          <a:p>
            <a:pPr eaLnBrk="0" hangingPunct="0">
              <a:tabLst>
                <a:tab pos="3403600" algn="l"/>
              </a:tabLst>
            </a:pPr>
            <a:r>
              <a:rPr lang="en-US" sz="3600" b="1">
                <a:latin typeface="Arial" charset="0"/>
              </a:rPr>
              <a:t>Conclusions: </a:t>
            </a:r>
            <a:r>
              <a:rPr lang="en-US" sz="3600" b="1">
                <a:latin typeface="Arial" charset="0"/>
                <a:cs typeface="Arial" charset="0"/>
              </a:rPr>
              <a:t>Water Supply Study</a:t>
            </a:r>
            <a:endParaRPr lang="en-CA" sz="3600" b="1">
              <a:latin typeface="Arial" charset="0"/>
              <a:cs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00E6FB9B-AF89-47F8-9257-344E1B43278C}" type="slidenum">
              <a:rPr lang="en-US" sz="1400"/>
              <a:pPr algn="r" eaLnBrk="0" hangingPunct="0"/>
              <a:t>19</a:t>
            </a:fld>
            <a:endParaRPr lang="en-US" sz="1400"/>
          </a:p>
        </p:txBody>
      </p:sp>
      <p:sp>
        <p:nvSpPr>
          <p:cNvPr id="36866" name="Content Placeholder 2"/>
          <p:cNvSpPr>
            <a:spLocks/>
          </p:cNvSpPr>
          <p:nvPr/>
        </p:nvSpPr>
        <p:spPr bwMode="auto">
          <a:xfrm>
            <a:off x="0" y="838200"/>
            <a:ext cx="8915400" cy="2971800"/>
          </a:xfrm>
          <a:prstGeom prst="rect">
            <a:avLst/>
          </a:prstGeom>
          <a:noFill/>
          <a:ln w="9525">
            <a:noFill/>
            <a:miter lim="800000"/>
            <a:headEnd/>
            <a:tailEnd/>
          </a:ln>
        </p:spPr>
        <p:txBody>
          <a:bodyPr/>
          <a:lstStyle/>
          <a:p>
            <a:pPr marL="342900" indent="-342900">
              <a:spcBef>
                <a:spcPct val="20000"/>
              </a:spcBef>
              <a:buFont typeface="Arial" charset="0"/>
              <a:buNone/>
            </a:pPr>
            <a:endParaRPr lang="en-CA" b="1">
              <a:solidFill>
                <a:schemeClr val="bg1"/>
              </a:solidFill>
              <a:latin typeface="Calibri" pitchFamily="34" charset="0"/>
            </a:endParaRPr>
          </a:p>
        </p:txBody>
      </p:sp>
      <p:sp>
        <p:nvSpPr>
          <p:cNvPr id="36867" name="Rectangle 3"/>
          <p:cNvSpPr txBox="1">
            <a:spLocks noChangeArrowheads="1"/>
          </p:cNvSpPr>
          <p:nvPr/>
        </p:nvSpPr>
        <p:spPr bwMode="auto">
          <a:xfrm>
            <a:off x="228600" y="1600200"/>
            <a:ext cx="8382000" cy="5040313"/>
          </a:xfrm>
          <a:prstGeom prst="rect">
            <a:avLst/>
          </a:prstGeom>
          <a:noFill/>
          <a:ln w="9525">
            <a:noFill/>
            <a:miter lim="800000"/>
            <a:headEnd/>
            <a:tailEnd/>
          </a:ln>
        </p:spPr>
        <p:txBody>
          <a:bodyPr/>
          <a:lstStyle/>
          <a:p>
            <a:pPr marL="533400" indent="-533400" eaLnBrk="0" hangingPunct="0">
              <a:lnSpc>
                <a:spcPct val="80000"/>
              </a:lnSpc>
              <a:spcBef>
                <a:spcPct val="20000"/>
              </a:spcBef>
              <a:buFont typeface="Wingdings" pitchFamily="2" charset="2"/>
              <a:buChar char="Ø"/>
            </a:pPr>
            <a:r>
              <a:rPr lang="en-CA" b="1">
                <a:latin typeface="Arial" charset="0"/>
                <a:cs typeface="Arial" charset="0"/>
              </a:rPr>
              <a:t>Soil moisture is predicted to decrease more towards the later part of the century, most noticeably in the western part of the basin.</a:t>
            </a:r>
          </a:p>
          <a:p>
            <a:pPr marL="533400" indent="-533400" eaLnBrk="0" hangingPunct="0">
              <a:lnSpc>
                <a:spcPct val="80000"/>
              </a:lnSpc>
              <a:spcBef>
                <a:spcPct val="20000"/>
              </a:spcBef>
              <a:buFont typeface="Wingdings" pitchFamily="2" charset="2"/>
              <a:buChar char="Ø"/>
            </a:pPr>
            <a:r>
              <a:rPr lang="en-US" b="1">
                <a:latin typeface="Arial" charset="0"/>
                <a:cs typeface="Arial" charset="0"/>
              </a:rPr>
              <a:t>Soil moisture is one of the key drivers in generating runoff and stream flow. Higher soil moisture in fall generates higher spring runoff (for example  2011 flood). Future extreme floods may be slightly higher than in the past. </a:t>
            </a:r>
          </a:p>
        </p:txBody>
      </p:sp>
      <p:sp>
        <p:nvSpPr>
          <p:cNvPr id="36868" name="Text Box 12"/>
          <p:cNvSpPr txBox="1">
            <a:spLocks noChangeArrowheads="1"/>
          </p:cNvSpPr>
          <p:nvPr/>
        </p:nvSpPr>
        <p:spPr bwMode="auto">
          <a:xfrm>
            <a:off x="457200" y="609600"/>
            <a:ext cx="7696200" cy="641350"/>
          </a:xfrm>
          <a:prstGeom prst="rect">
            <a:avLst/>
          </a:prstGeom>
          <a:noFill/>
          <a:ln w="9525">
            <a:noFill/>
            <a:miter lim="800000"/>
            <a:headEnd/>
            <a:tailEnd/>
          </a:ln>
        </p:spPr>
        <p:txBody>
          <a:bodyPr>
            <a:spAutoFit/>
          </a:bodyPr>
          <a:lstStyle/>
          <a:p>
            <a:pPr eaLnBrk="0" hangingPunct="0">
              <a:tabLst>
                <a:tab pos="3403600" algn="l"/>
              </a:tabLst>
            </a:pPr>
            <a:r>
              <a:rPr lang="en-US" sz="3600" b="1">
                <a:latin typeface="Arial" charset="0"/>
              </a:rPr>
              <a:t>Conclusions: </a:t>
            </a:r>
            <a:r>
              <a:rPr lang="en-US" sz="3600" b="1">
                <a:latin typeface="Arial" charset="0"/>
                <a:cs typeface="Arial" charset="0"/>
              </a:rPr>
              <a:t>Water Supply Study</a:t>
            </a:r>
            <a:endParaRPr lang="en-CA" sz="3600" b="1">
              <a:latin typeface="Arial" charset="0"/>
              <a:cs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Number Placeholder 6"/>
          <p:cNvSpPr>
            <a:spLocks noGrp="1"/>
          </p:cNvSpPr>
          <p:nvPr>
            <p:ph type="sldNum" sz="quarter" idx="12"/>
          </p:nvPr>
        </p:nvSpPr>
        <p:spPr>
          <a:noFill/>
        </p:spPr>
        <p:txBody>
          <a:bodyPr/>
          <a:lstStyle/>
          <a:p>
            <a:fld id="{8ED0F832-1A96-4CE7-968A-4F1604486A4A}" type="slidenum">
              <a:rPr lang="en-US" smtClean="0">
                <a:latin typeface="Times" pitchFamily="18" charset="0"/>
              </a:rPr>
              <a:pPr/>
              <a:t>2</a:t>
            </a:fld>
            <a:endParaRPr lang="en-US" smtClean="0">
              <a:latin typeface="Times" pitchFamily="18" charset="0"/>
            </a:endParaRPr>
          </a:p>
        </p:txBody>
      </p:sp>
      <p:sp>
        <p:nvSpPr>
          <p:cNvPr id="18434" name="Rectangle 2"/>
          <p:cNvSpPr>
            <a:spLocks noGrp="1" noChangeArrowheads="1"/>
          </p:cNvSpPr>
          <p:nvPr>
            <p:ph type="title"/>
          </p:nvPr>
        </p:nvSpPr>
        <p:spPr>
          <a:xfrm>
            <a:off x="1371600" y="609600"/>
            <a:ext cx="3657600" cy="914400"/>
          </a:xfrm>
        </p:spPr>
        <p:txBody>
          <a:bodyPr/>
          <a:lstStyle/>
          <a:p>
            <a:pPr algn="l" eaLnBrk="1" hangingPunct="1"/>
            <a:r>
              <a:rPr lang="en-US" sz="3600" b="1" smtClean="0">
                <a:solidFill>
                  <a:schemeClr val="tx1"/>
                </a:solidFill>
                <a:latin typeface="Arial" charset="0"/>
                <a:cs typeface="Arial" charset="0"/>
              </a:rPr>
              <a:t>Outline</a:t>
            </a:r>
            <a:endParaRPr lang="en-CA" sz="3600" b="1" smtClean="0">
              <a:solidFill>
                <a:schemeClr val="tx1"/>
              </a:solidFill>
              <a:latin typeface="Arial" charset="0"/>
              <a:cs typeface="Arial" charset="0"/>
            </a:endParaRPr>
          </a:p>
        </p:txBody>
      </p:sp>
      <p:sp>
        <p:nvSpPr>
          <p:cNvPr id="18435" name="Rectangle 3"/>
          <p:cNvSpPr>
            <a:spLocks noGrp="1" noChangeArrowheads="1"/>
          </p:cNvSpPr>
          <p:nvPr>
            <p:ph type="body" sz="half" idx="1"/>
          </p:nvPr>
        </p:nvSpPr>
        <p:spPr>
          <a:xfrm>
            <a:off x="1143000" y="1828800"/>
            <a:ext cx="4572000" cy="3733800"/>
          </a:xfrm>
        </p:spPr>
        <p:txBody>
          <a:bodyPr/>
          <a:lstStyle/>
          <a:p>
            <a:pPr marL="457200" indent="-457200" eaLnBrk="1" hangingPunct="1">
              <a:buFont typeface="Wingdings" pitchFamily="2" charset="2"/>
              <a:buChar char="Ø"/>
            </a:pPr>
            <a:r>
              <a:rPr lang="en-US" sz="2800" smtClean="0">
                <a:latin typeface="Arial" charset="0"/>
                <a:cs typeface="Arial" charset="0"/>
              </a:rPr>
              <a:t>Background</a:t>
            </a:r>
          </a:p>
          <a:p>
            <a:pPr marL="457200" indent="-457200" eaLnBrk="1" hangingPunct="1">
              <a:buFont typeface="Wingdings" pitchFamily="2" charset="2"/>
              <a:buChar char="Ø"/>
            </a:pPr>
            <a:r>
              <a:rPr lang="en-US" sz="2800" smtClean="0">
                <a:latin typeface="Arial" charset="0"/>
                <a:cs typeface="Arial" charset="0"/>
              </a:rPr>
              <a:t>Purpose</a:t>
            </a:r>
          </a:p>
          <a:p>
            <a:pPr marL="457200" indent="-457200" eaLnBrk="1" hangingPunct="1">
              <a:buFont typeface="Wingdings" pitchFamily="2" charset="2"/>
              <a:buChar char="Ø"/>
            </a:pPr>
            <a:r>
              <a:rPr lang="en-US" sz="2800" smtClean="0">
                <a:latin typeface="Arial" charset="0"/>
                <a:cs typeface="Arial" charset="0"/>
              </a:rPr>
              <a:t>Socio-economic factors</a:t>
            </a:r>
          </a:p>
          <a:p>
            <a:pPr marL="457200" indent="-457200" eaLnBrk="1" hangingPunct="1">
              <a:buFont typeface="Wingdings" pitchFamily="2" charset="2"/>
              <a:buChar char="Ø"/>
            </a:pPr>
            <a:r>
              <a:rPr lang="en-US" sz="2800" smtClean="0">
                <a:latin typeface="Arial" charset="0"/>
                <a:cs typeface="Arial" charset="0"/>
              </a:rPr>
              <a:t>Climate change Projections</a:t>
            </a:r>
          </a:p>
          <a:p>
            <a:pPr marL="457200" indent="-457200" eaLnBrk="1" hangingPunct="1">
              <a:buFont typeface="Wingdings" pitchFamily="2" charset="2"/>
              <a:buChar char="Ø"/>
            </a:pPr>
            <a:r>
              <a:rPr lang="en-US" sz="2800" smtClean="0">
                <a:latin typeface="Arial" charset="0"/>
                <a:cs typeface="Arial" charset="0"/>
              </a:rPr>
              <a:t>Studies</a:t>
            </a:r>
          </a:p>
          <a:p>
            <a:pPr marL="857250" lvl="1" eaLnBrk="1" hangingPunct="1">
              <a:buFont typeface="Wingdings" pitchFamily="2" charset="2"/>
              <a:buChar char="Ø"/>
            </a:pPr>
            <a:r>
              <a:rPr lang="en-US" sz="2400" smtClean="0">
                <a:latin typeface="Arial" charset="0"/>
                <a:cs typeface="Arial" charset="0"/>
              </a:rPr>
              <a:t>Water Demand</a:t>
            </a:r>
          </a:p>
          <a:p>
            <a:pPr marL="857250" lvl="1" eaLnBrk="1" hangingPunct="1">
              <a:buFont typeface="Wingdings" pitchFamily="2" charset="2"/>
              <a:buChar char="Ø"/>
            </a:pPr>
            <a:r>
              <a:rPr lang="en-US" sz="2400" smtClean="0">
                <a:latin typeface="Arial" charset="0"/>
                <a:cs typeface="Arial" charset="0"/>
              </a:rPr>
              <a:t>Water Supply</a:t>
            </a:r>
          </a:p>
          <a:p>
            <a:pPr marL="457200" indent="-457200" eaLnBrk="1" hangingPunct="1">
              <a:buFontTx/>
              <a:buNone/>
            </a:pPr>
            <a:endParaRPr lang="en-US" sz="2800" smtClean="0">
              <a:latin typeface="Arial" charset="0"/>
              <a:cs typeface="Arial" charset="0"/>
            </a:endParaRPr>
          </a:p>
          <a:p>
            <a:pPr marL="857250" lvl="1" eaLnBrk="1" hangingPunct="1">
              <a:buFont typeface="Wingdings" pitchFamily="2" charset="2"/>
              <a:buNone/>
            </a:pPr>
            <a:endParaRPr lang="en-CA" smtClean="0">
              <a:latin typeface="Arial" charset="0"/>
              <a:cs typeface="Arial" charset="0"/>
            </a:endParaRPr>
          </a:p>
        </p:txBody>
      </p:sp>
      <p:pic>
        <p:nvPicPr>
          <p:cNvPr id="3077" name="Picture 7"/>
          <p:cNvPicPr>
            <a:picLocks noChangeAspect="1" noChangeArrowheads="1"/>
          </p:cNvPicPr>
          <p:nvPr/>
        </p:nvPicPr>
        <p:blipFill>
          <a:blip r:embed="rId3"/>
          <a:srcRect/>
          <a:stretch>
            <a:fillRect/>
          </a:stretch>
        </p:blipFill>
        <p:spPr bwMode="auto">
          <a:xfrm>
            <a:off x="6353175" y="914400"/>
            <a:ext cx="2541588" cy="2890838"/>
          </a:xfrm>
          <a:prstGeom prst="rect">
            <a:avLst/>
          </a:prstGeom>
          <a:noFill/>
          <a:ln w="9525">
            <a:noFill/>
            <a:miter lim="800000"/>
            <a:headEnd/>
            <a:tailEnd/>
          </a:ln>
        </p:spPr>
      </p:pic>
      <p:pic>
        <p:nvPicPr>
          <p:cNvPr id="3078" name="Picture 6"/>
          <p:cNvPicPr>
            <a:picLocks noChangeAspect="1"/>
          </p:cNvPicPr>
          <p:nvPr/>
        </p:nvPicPr>
        <p:blipFill>
          <a:blip r:embed="rId4"/>
          <a:srcRect/>
          <a:stretch>
            <a:fillRect/>
          </a:stretch>
        </p:blipFill>
        <p:spPr bwMode="auto">
          <a:xfrm>
            <a:off x="6324600" y="3810000"/>
            <a:ext cx="2570163" cy="2930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diamond(in)">
                                      <p:cBhvr>
                                        <p:cTn id="7" dur="1000"/>
                                        <p:tgtEl>
                                          <p:spTgt spid="3077"/>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3078"/>
                                        </p:tgtEl>
                                        <p:attrNameLst>
                                          <p:attrName>style.visibility</p:attrName>
                                        </p:attrNameLst>
                                      </p:cBhvr>
                                      <p:to>
                                        <p:strVal val="visible"/>
                                      </p:to>
                                    </p:set>
                                    <p:animEffect transition="in" filter="diamond(in)">
                                      <p:cBhvr>
                                        <p:cTn id="11" dur="10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5"/>
          <p:cNvSpPr>
            <a:spLocks noGrp="1"/>
          </p:cNvSpPr>
          <p:nvPr>
            <p:ph type="sldNum" sz="quarter" idx="12"/>
          </p:nvPr>
        </p:nvSpPr>
        <p:spPr>
          <a:noFill/>
        </p:spPr>
        <p:txBody>
          <a:bodyPr/>
          <a:lstStyle/>
          <a:p>
            <a:fld id="{F9BD4EA6-B616-48B8-A4BF-624C3D63B49F}" type="slidenum">
              <a:rPr lang="en-US" smtClean="0">
                <a:latin typeface="Times" pitchFamily="18" charset="0"/>
              </a:rPr>
              <a:pPr/>
              <a:t>20</a:t>
            </a:fld>
            <a:endParaRPr lang="en-US" smtClean="0">
              <a:latin typeface="Times" pitchFamily="18" charset="0"/>
            </a:endParaRPr>
          </a:p>
        </p:txBody>
      </p:sp>
      <p:sp>
        <p:nvSpPr>
          <p:cNvPr id="37890" name="Content Placeholder 2"/>
          <p:cNvSpPr>
            <a:spLocks/>
          </p:cNvSpPr>
          <p:nvPr/>
        </p:nvSpPr>
        <p:spPr bwMode="auto">
          <a:xfrm>
            <a:off x="0" y="838200"/>
            <a:ext cx="8915400" cy="2971800"/>
          </a:xfrm>
          <a:prstGeom prst="rect">
            <a:avLst/>
          </a:prstGeom>
          <a:noFill/>
          <a:ln w="9525">
            <a:noFill/>
            <a:miter lim="800000"/>
            <a:headEnd/>
            <a:tailEnd/>
          </a:ln>
        </p:spPr>
        <p:txBody>
          <a:bodyPr/>
          <a:lstStyle/>
          <a:p>
            <a:pPr marL="342900" indent="-342900">
              <a:spcBef>
                <a:spcPct val="20000"/>
              </a:spcBef>
              <a:buFont typeface="Arial" charset="0"/>
              <a:buNone/>
            </a:pPr>
            <a:endParaRPr lang="en-CA" b="1">
              <a:solidFill>
                <a:schemeClr val="bg1"/>
              </a:solidFill>
              <a:latin typeface="Calibri" pitchFamily="34" charset="0"/>
            </a:endParaRPr>
          </a:p>
        </p:txBody>
      </p:sp>
      <p:sp>
        <p:nvSpPr>
          <p:cNvPr id="37891" name="Text Box 4"/>
          <p:cNvSpPr txBox="1">
            <a:spLocks noChangeArrowheads="1"/>
          </p:cNvSpPr>
          <p:nvPr/>
        </p:nvSpPr>
        <p:spPr bwMode="auto">
          <a:xfrm>
            <a:off x="1752600" y="2667000"/>
            <a:ext cx="5334000" cy="823913"/>
          </a:xfrm>
          <a:prstGeom prst="rect">
            <a:avLst/>
          </a:prstGeom>
          <a:noFill/>
          <a:ln w="9525">
            <a:noFill/>
            <a:miter lim="800000"/>
            <a:headEnd/>
            <a:tailEnd/>
          </a:ln>
        </p:spPr>
        <p:txBody>
          <a:bodyPr>
            <a:spAutoFit/>
          </a:bodyPr>
          <a:lstStyle/>
          <a:p>
            <a:pPr lvl="1" algn="ctr" eaLnBrk="0" hangingPunct="0">
              <a:spcBef>
                <a:spcPct val="50000"/>
              </a:spcBef>
              <a:buClr>
                <a:schemeClr val="tx1"/>
              </a:buClr>
            </a:pPr>
            <a:r>
              <a:rPr lang="en-US" sz="4800" b="1" i="1">
                <a:latin typeface="Arial" charset="0"/>
                <a:cs typeface="Arial" charset="0"/>
              </a:rPr>
              <a:t>Questions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Number Placeholder 5"/>
          <p:cNvSpPr>
            <a:spLocks noGrp="1"/>
          </p:cNvSpPr>
          <p:nvPr>
            <p:ph type="sldNum" sz="quarter" idx="12"/>
          </p:nvPr>
        </p:nvSpPr>
        <p:spPr>
          <a:noFill/>
        </p:spPr>
        <p:txBody>
          <a:bodyPr/>
          <a:lstStyle/>
          <a:p>
            <a:fld id="{06015ADB-49F4-49E8-B051-A0A4372F9A0D}" type="slidenum">
              <a:rPr lang="en-US" smtClean="0">
                <a:latin typeface="Times" pitchFamily="18" charset="0"/>
              </a:rPr>
              <a:pPr/>
              <a:t>3</a:t>
            </a:fld>
            <a:endParaRPr lang="en-US" smtClean="0">
              <a:latin typeface="Times" pitchFamily="18" charset="0"/>
            </a:endParaRPr>
          </a:p>
        </p:txBody>
      </p:sp>
      <p:sp>
        <p:nvSpPr>
          <p:cNvPr id="20482" name="Rectangle 3"/>
          <p:cNvSpPr>
            <a:spLocks/>
          </p:cNvSpPr>
          <p:nvPr/>
        </p:nvSpPr>
        <p:spPr bwMode="auto">
          <a:xfrm>
            <a:off x="0" y="1676400"/>
            <a:ext cx="4267200" cy="1828800"/>
          </a:xfrm>
          <a:prstGeom prst="rect">
            <a:avLst/>
          </a:prstGeom>
          <a:noFill/>
          <a:ln w="9525">
            <a:noFill/>
            <a:miter lim="800000"/>
            <a:headEnd/>
            <a:tailEnd/>
          </a:ln>
        </p:spPr>
        <p:txBody>
          <a:bodyPr/>
          <a:lstStyle/>
          <a:p>
            <a:pPr marL="533400" indent="-444500" eaLnBrk="0" hangingPunct="0">
              <a:buFont typeface="Wingdings" pitchFamily="2" charset="2"/>
              <a:buChar char="Ø"/>
            </a:pPr>
            <a:r>
              <a:rPr lang="en-US" sz="2800">
                <a:latin typeface="Arial" charset="0"/>
                <a:cs typeface="Arial" charset="0"/>
              </a:rPr>
              <a:t>Manitoba portion of Assiniboine River is a major source of water for </a:t>
            </a:r>
            <a:r>
              <a:rPr lang="en-US" sz="2800">
                <a:latin typeface="Arial" charset="0"/>
              </a:rPr>
              <a:t>municipal </a:t>
            </a:r>
            <a:r>
              <a:rPr lang="en-US" sz="2800">
                <a:latin typeface="Arial" charset="0"/>
                <a:cs typeface="Arial" charset="0"/>
              </a:rPr>
              <a:t>agricultural, industrial, La Salle Diversion,  and recreational water uses.</a:t>
            </a:r>
            <a:endParaRPr lang="en-US" sz="2800">
              <a:latin typeface="Arial" charset="0"/>
            </a:endParaRPr>
          </a:p>
          <a:p>
            <a:pPr marL="533400" indent="-444500" eaLnBrk="0" hangingPunct="0">
              <a:buFont typeface="Wingdings" pitchFamily="2" charset="2"/>
              <a:buChar char="Ø"/>
            </a:pPr>
            <a:endParaRPr lang="en-US" sz="2800">
              <a:latin typeface="Arial" charset="0"/>
              <a:cs typeface="Arial" charset="0"/>
            </a:endParaRPr>
          </a:p>
          <a:p>
            <a:pPr marL="533400" indent="-444500" eaLnBrk="0" hangingPunct="0"/>
            <a:endParaRPr lang="en-CA" sz="2800">
              <a:latin typeface="Arial" charset="0"/>
              <a:cs typeface="Arial" charset="0"/>
            </a:endParaRPr>
          </a:p>
        </p:txBody>
      </p:sp>
      <p:sp>
        <p:nvSpPr>
          <p:cNvPr id="20483" name="Text Box 12"/>
          <p:cNvSpPr txBox="1">
            <a:spLocks noChangeArrowheads="1"/>
          </p:cNvSpPr>
          <p:nvPr/>
        </p:nvSpPr>
        <p:spPr bwMode="auto">
          <a:xfrm>
            <a:off x="304800" y="685800"/>
            <a:ext cx="4343400" cy="641350"/>
          </a:xfrm>
          <a:prstGeom prst="rect">
            <a:avLst/>
          </a:prstGeom>
          <a:noFill/>
          <a:ln w="9525">
            <a:noFill/>
            <a:miter lim="800000"/>
            <a:headEnd/>
            <a:tailEnd/>
          </a:ln>
        </p:spPr>
        <p:txBody>
          <a:bodyPr>
            <a:spAutoFit/>
          </a:bodyPr>
          <a:lstStyle/>
          <a:p>
            <a:pPr eaLnBrk="0" hangingPunct="0"/>
            <a:r>
              <a:rPr lang="en-CA" sz="3600">
                <a:solidFill>
                  <a:srgbClr val="0000FF"/>
                </a:solidFill>
              </a:rPr>
              <a:t> </a:t>
            </a:r>
            <a:r>
              <a:rPr lang="en-US" sz="3600" b="1">
                <a:latin typeface="Arial" charset="0"/>
                <a:cs typeface="Arial" charset="0"/>
              </a:rPr>
              <a:t>Background</a:t>
            </a:r>
            <a:endParaRPr lang="en-CA" sz="3600">
              <a:latin typeface="Arial" charset="0"/>
              <a:cs typeface="Arial" charset="0"/>
            </a:endParaRPr>
          </a:p>
        </p:txBody>
      </p:sp>
      <p:sp>
        <p:nvSpPr>
          <p:cNvPr id="20484" name="Rectangle 3"/>
          <p:cNvSpPr>
            <a:spLocks/>
          </p:cNvSpPr>
          <p:nvPr/>
        </p:nvSpPr>
        <p:spPr bwMode="auto">
          <a:xfrm>
            <a:off x="381000" y="4191000"/>
            <a:ext cx="3810000" cy="1981200"/>
          </a:xfrm>
          <a:prstGeom prst="rect">
            <a:avLst/>
          </a:prstGeom>
          <a:noFill/>
          <a:ln w="9525">
            <a:noFill/>
            <a:miter lim="800000"/>
            <a:headEnd/>
            <a:tailEnd/>
          </a:ln>
        </p:spPr>
        <p:txBody>
          <a:bodyPr/>
          <a:lstStyle/>
          <a:p>
            <a:pPr marL="533400" indent="-444500" eaLnBrk="0" hangingPunct="0"/>
            <a:endParaRPr lang="en-CA" sz="2000">
              <a:latin typeface="Arial" charset="0"/>
              <a:cs typeface="Arial" charset="0"/>
            </a:endParaRPr>
          </a:p>
        </p:txBody>
      </p:sp>
      <p:sp>
        <p:nvSpPr>
          <p:cNvPr id="20485" name="Rectangle 3"/>
          <p:cNvSpPr>
            <a:spLocks/>
          </p:cNvSpPr>
          <p:nvPr/>
        </p:nvSpPr>
        <p:spPr bwMode="auto">
          <a:xfrm>
            <a:off x="0" y="4800600"/>
            <a:ext cx="9144000" cy="1828800"/>
          </a:xfrm>
          <a:prstGeom prst="rect">
            <a:avLst/>
          </a:prstGeom>
          <a:noFill/>
          <a:ln w="9525">
            <a:noFill/>
            <a:miter lim="800000"/>
            <a:headEnd/>
            <a:tailEnd/>
          </a:ln>
        </p:spPr>
        <p:txBody>
          <a:bodyPr/>
          <a:lstStyle/>
          <a:p>
            <a:pPr marL="533400" indent="-444500" eaLnBrk="0" hangingPunct="0">
              <a:buFont typeface="Wingdings" pitchFamily="2" charset="2"/>
              <a:buChar char="Ø"/>
            </a:pPr>
            <a:endParaRPr lang="en-US" sz="2800">
              <a:latin typeface="Arial" charset="0"/>
              <a:cs typeface="Arial" charset="0"/>
            </a:endParaRPr>
          </a:p>
          <a:p>
            <a:pPr marL="533400" indent="-444500" eaLnBrk="0" hangingPunct="0"/>
            <a:endParaRPr lang="en-CA" sz="2800">
              <a:latin typeface="Arial" charset="0"/>
              <a:cs typeface="Arial" charset="0"/>
            </a:endParaRPr>
          </a:p>
        </p:txBody>
      </p:sp>
      <p:grpSp>
        <p:nvGrpSpPr>
          <p:cNvPr id="20486" name="Group 11"/>
          <p:cNvGrpSpPr>
            <a:grpSpLocks/>
          </p:cNvGrpSpPr>
          <p:nvPr/>
        </p:nvGrpSpPr>
        <p:grpSpPr bwMode="auto">
          <a:xfrm>
            <a:off x="4267200" y="838200"/>
            <a:ext cx="4876800" cy="3657600"/>
            <a:chOff x="2544" y="888"/>
            <a:chExt cx="3216" cy="2406"/>
          </a:xfrm>
        </p:grpSpPr>
        <p:pic>
          <p:nvPicPr>
            <p:cNvPr id="20487" name="Picture 7" descr="maj_dr_area_b"/>
            <p:cNvPicPr>
              <a:picLocks noChangeAspect="1" noChangeArrowheads="1"/>
            </p:cNvPicPr>
            <p:nvPr/>
          </p:nvPicPr>
          <p:blipFill>
            <a:blip r:embed="rId2"/>
            <a:srcRect/>
            <a:stretch>
              <a:fillRect/>
            </a:stretch>
          </p:blipFill>
          <p:spPr bwMode="auto">
            <a:xfrm>
              <a:off x="2544" y="888"/>
              <a:ext cx="3216" cy="2406"/>
            </a:xfrm>
            <a:prstGeom prst="rect">
              <a:avLst/>
            </a:prstGeom>
            <a:noFill/>
            <a:ln w="9525">
              <a:noFill/>
              <a:miter lim="800000"/>
              <a:headEnd/>
              <a:tailEnd/>
            </a:ln>
          </p:spPr>
        </p:pic>
        <p:sp>
          <p:nvSpPr>
            <p:cNvPr id="20488" name="Oval 9"/>
            <p:cNvSpPr>
              <a:spLocks noChangeArrowheads="1"/>
            </p:cNvSpPr>
            <p:nvPr/>
          </p:nvSpPr>
          <p:spPr bwMode="auto">
            <a:xfrm>
              <a:off x="3840" y="2208"/>
              <a:ext cx="1104" cy="720"/>
            </a:xfrm>
            <a:prstGeom prst="ellipse">
              <a:avLst/>
            </a:prstGeom>
            <a:noFill/>
            <a:ln w="50800">
              <a:solidFill>
                <a:srgbClr val="FF0000"/>
              </a:solidFill>
              <a:round/>
              <a:headEnd/>
              <a:tailEnd/>
            </a:ln>
          </p:spPr>
          <p:txBody>
            <a:bodyPr wrap="none" anchor="ctr"/>
            <a:lstStyle/>
            <a:p>
              <a:endParaRPr 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descr="Shellmouth dam &amp; reservoir"/>
          <p:cNvPicPr>
            <a:picLocks noGrp="1" noChangeAspect="1" noChangeArrowheads="1"/>
          </p:cNvPicPr>
          <p:nvPr>
            <p:ph type="body" idx="4294967295"/>
          </p:nvPr>
        </p:nvPicPr>
        <p:blipFill>
          <a:blip r:embed="rId2">
            <a:lum bright="-14000" contrast="20000"/>
          </a:blip>
          <a:srcRect/>
          <a:stretch>
            <a:fillRect/>
          </a:stretch>
        </p:blipFill>
        <p:spPr>
          <a:xfrm>
            <a:off x="4953000" y="1981200"/>
            <a:ext cx="4191000" cy="2794000"/>
          </a:xfrm>
        </p:spPr>
      </p:pic>
      <p:sp>
        <p:nvSpPr>
          <p:cNvPr id="21506" name="Text Box 6"/>
          <p:cNvSpPr txBox="1">
            <a:spLocks noChangeArrowheads="1"/>
          </p:cNvSpPr>
          <p:nvPr/>
        </p:nvSpPr>
        <p:spPr bwMode="auto">
          <a:xfrm>
            <a:off x="5257800" y="1447800"/>
            <a:ext cx="2743200" cy="457200"/>
          </a:xfrm>
          <a:prstGeom prst="rect">
            <a:avLst/>
          </a:prstGeom>
          <a:noFill/>
          <a:ln w="9525">
            <a:noFill/>
            <a:miter lim="800000"/>
            <a:headEnd/>
            <a:tailEnd/>
          </a:ln>
        </p:spPr>
        <p:txBody>
          <a:bodyPr>
            <a:spAutoFit/>
          </a:bodyPr>
          <a:lstStyle/>
          <a:p>
            <a:pPr>
              <a:spcBef>
                <a:spcPct val="50000"/>
              </a:spcBef>
            </a:pPr>
            <a:r>
              <a:rPr lang="en-US" b="1"/>
              <a:t>Shellmouth Dam</a:t>
            </a:r>
          </a:p>
        </p:txBody>
      </p:sp>
      <p:sp>
        <p:nvSpPr>
          <p:cNvPr id="21507" name="Rectangle 3"/>
          <p:cNvSpPr>
            <a:spLocks/>
          </p:cNvSpPr>
          <p:nvPr/>
        </p:nvSpPr>
        <p:spPr bwMode="auto">
          <a:xfrm>
            <a:off x="0" y="1752600"/>
            <a:ext cx="4724400" cy="4876800"/>
          </a:xfrm>
          <a:prstGeom prst="rect">
            <a:avLst/>
          </a:prstGeom>
          <a:noFill/>
          <a:ln w="9525">
            <a:noFill/>
            <a:miter lim="800000"/>
            <a:headEnd/>
            <a:tailEnd/>
          </a:ln>
        </p:spPr>
        <p:txBody>
          <a:bodyPr/>
          <a:lstStyle/>
          <a:p>
            <a:pPr marL="533400" indent="-444500" eaLnBrk="0" hangingPunct="0">
              <a:buFont typeface="Wingdings" pitchFamily="2" charset="2"/>
              <a:buChar char="Ø"/>
            </a:pPr>
            <a:r>
              <a:rPr lang="en-US" sz="2000" b="1">
                <a:latin typeface="Arial" charset="0"/>
                <a:cs typeface="Arial" charset="0"/>
              </a:rPr>
              <a:t>Manitoba flows are regulated by Shellmouth Dam a multi-purpose facility operated for flood control and water supply.</a:t>
            </a:r>
          </a:p>
          <a:p>
            <a:pPr marL="533400" indent="-444500" eaLnBrk="0" hangingPunct="0">
              <a:buFont typeface="Wingdings" pitchFamily="2" charset="2"/>
              <a:buChar char="Ø"/>
            </a:pPr>
            <a:r>
              <a:rPr lang="en-US" sz="2000" b="1">
                <a:latin typeface="Arial" charset="0"/>
                <a:cs typeface="Arial" charset="0"/>
              </a:rPr>
              <a:t>Assiniboine River / Shellmouth Reservoir system f</a:t>
            </a:r>
            <a:r>
              <a:rPr lang="en-US" sz="2000" b="1">
                <a:latin typeface="Arial" charset="0"/>
              </a:rPr>
              <a:t>irm yield is about 112,500 acre-ft. (with 16,000 acre-ft potentially reserved for instream flows). </a:t>
            </a:r>
          </a:p>
          <a:p>
            <a:pPr marL="533400" indent="-444500" eaLnBrk="0" hangingPunct="0">
              <a:buFont typeface="Wingdings" pitchFamily="2" charset="2"/>
              <a:buChar char="Ø"/>
            </a:pPr>
            <a:r>
              <a:rPr lang="en-US" sz="2000" b="1">
                <a:latin typeface="Arial" charset="0"/>
              </a:rPr>
              <a:t>Current 82,000 acre-ft. is allocated </a:t>
            </a:r>
          </a:p>
          <a:p>
            <a:pPr marL="533400" indent="-444500" eaLnBrk="0" hangingPunct="0">
              <a:buFont typeface="Wingdings" pitchFamily="2" charset="2"/>
              <a:buChar char="Ø"/>
            </a:pPr>
            <a:r>
              <a:rPr lang="en-US" sz="2000" b="1">
                <a:latin typeface="Arial" charset="0"/>
              </a:rPr>
              <a:t>Irrigation largest use (about 25%).</a:t>
            </a:r>
          </a:p>
          <a:p>
            <a:pPr marL="533400" indent="-444500" eaLnBrk="0" hangingPunct="0">
              <a:buFont typeface="Wingdings" pitchFamily="2" charset="2"/>
              <a:buChar char="Ø"/>
            </a:pPr>
            <a:endParaRPr lang="en-US" sz="2000" b="1">
              <a:latin typeface="Arial" charset="0"/>
              <a:cs typeface="Arial" charset="0"/>
            </a:endParaRPr>
          </a:p>
          <a:p>
            <a:pPr marL="533400" indent="-444500" eaLnBrk="0" hangingPunct="0"/>
            <a:endParaRPr lang="en-CA" sz="2800">
              <a:latin typeface="Arial" charset="0"/>
              <a:cs typeface="Arial" charset="0"/>
            </a:endParaRPr>
          </a:p>
        </p:txBody>
      </p:sp>
      <p:sp>
        <p:nvSpPr>
          <p:cNvPr id="21508" name="Text Box 12"/>
          <p:cNvSpPr txBox="1">
            <a:spLocks noChangeArrowheads="1"/>
          </p:cNvSpPr>
          <p:nvPr/>
        </p:nvSpPr>
        <p:spPr bwMode="auto">
          <a:xfrm>
            <a:off x="304800" y="685800"/>
            <a:ext cx="4343400" cy="641350"/>
          </a:xfrm>
          <a:prstGeom prst="rect">
            <a:avLst/>
          </a:prstGeom>
          <a:noFill/>
          <a:ln w="9525">
            <a:noFill/>
            <a:miter lim="800000"/>
            <a:headEnd/>
            <a:tailEnd/>
          </a:ln>
        </p:spPr>
        <p:txBody>
          <a:bodyPr>
            <a:spAutoFit/>
          </a:bodyPr>
          <a:lstStyle/>
          <a:p>
            <a:pPr eaLnBrk="0" hangingPunct="0"/>
            <a:r>
              <a:rPr lang="en-CA" sz="3600">
                <a:solidFill>
                  <a:srgbClr val="0000FF"/>
                </a:solidFill>
              </a:rPr>
              <a:t> </a:t>
            </a:r>
            <a:r>
              <a:rPr lang="en-US" sz="3600" b="1">
                <a:latin typeface="Arial" charset="0"/>
                <a:cs typeface="Arial" charset="0"/>
              </a:rPr>
              <a:t>Background</a:t>
            </a:r>
            <a:endParaRPr lang="en-CA" sz="3600">
              <a:latin typeface="Arial" charset="0"/>
              <a:cs typeface="Arial"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Number Placeholder 5"/>
          <p:cNvSpPr>
            <a:spLocks noGrp="1"/>
          </p:cNvSpPr>
          <p:nvPr>
            <p:ph type="sldNum" sz="quarter" idx="12"/>
          </p:nvPr>
        </p:nvSpPr>
        <p:spPr>
          <a:noFill/>
        </p:spPr>
        <p:txBody>
          <a:bodyPr/>
          <a:lstStyle/>
          <a:p>
            <a:fld id="{E55AEE02-EADB-4AEE-A441-2C6264D2C1ED}" type="slidenum">
              <a:rPr lang="en-US" smtClean="0">
                <a:latin typeface="Times" pitchFamily="18" charset="0"/>
              </a:rPr>
              <a:pPr/>
              <a:t>5</a:t>
            </a:fld>
            <a:endParaRPr lang="en-US" smtClean="0">
              <a:latin typeface="Times" pitchFamily="18" charset="0"/>
            </a:endParaRPr>
          </a:p>
        </p:txBody>
      </p:sp>
      <p:sp>
        <p:nvSpPr>
          <p:cNvPr id="22530" name="Rectangle 3"/>
          <p:cNvSpPr>
            <a:spLocks/>
          </p:cNvSpPr>
          <p:nvPr/>
        </p:nvSpPr>
        <p:spPr bwMode="auto">
          <a:xfrm>
            <a:off x="762000" y="2286000"/>
            <a:ext cx="7239000" cy="3810000"/>
          </a:xfrm>
          <a:prstGeom prst="rect">
            <a:avLst/>
          </a:prstGeom>
          <a:noFill/>
          <a:ln w="9525">
            <a:noFill/>
            <a:miter lim="800000"/>
            <a:headEnd/>
            <a:tailEnd/>
          </a:ln>
        </p:spPr>
        <p:txBody>
          <a:bodyPr/>
          <a:lstStyle/>
          <a:p>
            <a:pPr marL="533400" indent="-533400" eaLnBrk="0" hangingPunct="0">
              <a:buFont typeface="Wingdings" pitchFamily="2" charset="2"/>
              <a:buChar char="Ø"/>
            </a:pPr>
            <a:r>
              <a:rPr lang="en-US" sz="2800" b="1">
                <a:latin typeface="Arial" charset="0"/>
                <a:cs typeface="Arial" charset="0"/>
              </a:rPr>
              <a:t>Water demand study</a:t>
            </a:r>
            <a:r>
              <a:rPr lang="en-US" sz="2800">
                <a:latin typeface="Arial" charset="0"/>
                <a:cs typeface="Arial" charset="0"/>
              </a:rPr>
              <a:t> was to project  future water uses with and without climate change (Genivar).</a:t>
            </a:r>
          </a:p>
          <a:p>
            <a:pPr marL="533400" indent="-533400" eaLnBrk="0" hangingPunct="0">
              <a:buFont typeface="Wingdings" pitchFamily="2" charset="2"/>
              <a:buChar char="Ø"/>
            </a:pPr>
            <a:endParaRPr lang="en-US" sz="2800">
              <a:latin typeface="Arial" charset="0"/>
              <a:cs typeface="Arial" charset="0"/>
            </a:endParaRPr>
          </a:p>
          <a:p>
            <a:pPr marL="533400" indent="-533400" eaLnBrk="0" hangingPunct="0">
              <a:buFont typeface="Wingdings" pitchFamily="2" charset="2"/>
              <a:buChar char="Ø"/>
            </a:pPr>
            <a:r>
              <a:rPr lang="en-CA" sz="2800" b="1">
                <a:latin typeface="Arial" charset="0"/>
                <a:cs typeface="Arial" charset="0"/>
              </a:rPr>
              <a:t>Water supply study</a:t>
            </a:r>
            <a:r>
              <a:rPr lang="en-CA" sz="2800">
                <a:latin typeface="Arial" charset="0"/>
                <a:cs typeface="Arial" charset="0"/>
              </a:rPr>
              <a:t> was to assess the potential effects of climate change on surface water supply and soil moisture (Stantec).</a:t>
            </a:r>
          </a:p>
        </p:txBody>
      </p:sp>
      <p:sp>
        <p:nvSpPr>
          <p:cNvPr id="22531" name="Text Box 12"/>
          <p:cNvSpPr txBox="1">
            <a:spLocks noChangeArrowheads="1"/>
          </p:cNvSpPr>
          <p:nvPr/>
        </p:nvSpPr>
        <p:spPr bwMode="auto">
          <a:xfrm>
            <a:off x="381000" y="838200"/>
            <a:ext cx="7162800" cy="641350"/>
          </a:xfrm>
          <a:prstGeom prst="rect">
            <a:avLst/>
          </a:prstGeom>
          <a:noFill/>
          <a:ln w="9525">
            <a:noFill/>
            <a:miter lim="800000"/>
            <a:headEnd/>
            <a:tailEnd/>
          </a:ln>
        </p:spPr>
        <p:txBody>
          <a:bodyPr>
            <a:spAutoFit/>
          </a:bodyPr>
          <a:lstStyle/>
          <a:p>
            <a:pPr eaLnBrk="0" hangingPunct="0"/>
            <a:r>
              <a:rPr lang="en-CA" sz="3600">
                <a:solidFill>
                  <a:srgbClr val="0000FF"/>
                </a:solidFill>
              </a:rPr>
              <a:t> </a:t>
            </a:r>
            <a:r>
              <a:rPr lang="en-US" sz="3600" b="1">
                <a:latin typeface="Arial" charset="0"/>
                <a:cs typeface="Arial" charset="0"/>
              </a:rPr>
              <a:t>Purpose</a:t>
            </a:r>
            <a:endParaRPr lang="en-CA" sz="3600">
              <a:latin typeface="Arial"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Number Placeholder 5"/>
          <p:cNvSpPr txBox="1">
            <a:spLocks noGrp="1"/>
          </p:cNvSpPr>
          <p:nvPr/>
        </p:nvSpPr>
        <p:spPr bwMode="auto">
          <a:xfrm>
            <a:off x="6553200" y="6248400"/>
            <a:ext cx="1905000" cy="457200"/>
          </a:xfrm>
          <a:prstGeom prst="rect">
            <a:avLst/>
          </a:prstGeom>
          <a:noFill/>
          <a:ln w="9525">
            <a:noFill/>
            <a:miter lim="800000"/>
            <a:headEnd/>
            <a:tailEnd/>
          </a:ln>
        </p:spPr>
        <p:txBody>
          <a:bodyPr/>
          <a:lstStyle/>
          <a:p>
            <a:pPr algn="r" eaLnBrk="0" hangingPunct="0"/>
            <a:fld id="{F2826DC3-806C-4DF9-97BB-497F252AF735}" type="slidenum">
              <a:rPr lang="en-US" sz="1400"/>
              <a:pPr algn="r" eaLnBrk="0" hangingPunct="0"/>
              <a:t>6</a:t>
            </a:fld>
            <a:endParaRPr lang="en-US" sz="1400"/>
          </a:p>
        </p:txBody>
      </p:sp>
      <p:sp>
        <p:nvSpPr>
          <p:cNvPr id="23554" name="Rectangle 3"/>
          <p:cNvSpPr>
            <a:spLocks/>
          </p:cNvSpPr>
          <p:nvPr/>
        </p:nvSpPr>
        <p:spPr bwMode="auto">
          <a:xfrm>
            <a:off x="381000" y="1676400"/>
            <a:ext cx="8610600" cy="2209800"/>
          </a:xfrm>
          <a:prstGeom prst="rect">
            <a:avLst/>
          </a:prstGeom>
          <a:noFill/>
          <a:ln w="9525">
            <a:noFill/>
            <a:miter lim="800000"/>
            <a:headEnd/>
            <a:tailEnd/>
          </a:ln>
        </p:spPr>
        <p:txBody>
          <a:bodyPr/>
          <a:lstStyle/>
          <a:p>
            <a:pPr marL="533400" indent="-533400" eaLnBrk="0" hangingPunct="0">
              <a:buFont typeface="Wingdings" pitchFamily="2" charset="2"/>
              <a:buChar char="Ø"/>
            </a:pPr>
            <a:endParaRPr lang="en-US" sz="2800" b="1">
              <a:latin typeface="Arial" charset="0"/>
              <a:cs typeface="Arial" charset="0"/>
            </a:endParaRPr>
          </a:p>
          <a:p>
            <a:pPr marL="990600" lvl="1" indent="-533400" eaLnBrk="0" hangingPunct="0">
              <a:buFont typeface="Wingdings" pitchFamily="2" charset="2"/>
              <a:buChar char="Ø"/>
            </a:pPr>
            <a:r>
              <a:rPr lang="en-US" sz="2800" b="1">
                <a:latin typeface="Arial" charset="0"/>
                <a:cs typeface="Arial" charset="0"/>
              </a:rPr>
              <a:t>Future:</a:t>
            </a:r>
            <a:r>
              <a:rPr lang="en-US" sz="2800" b="1">
                <a:solidFill>
                  <a:srgbClr val="0000FF"/>
                </a:solidFill>
                <a:latin typeface="Arial" charset="0"/>
                <a:cs typeface="Arial" charset="0"/>
              </a:rPr>
              <a:t> </a:t>
            </a:r>
            <a:r>
              <a:rPr lang="en-US" sz="2800">
                <a:latin typeface="Arial" charset="0"/>
                <a:cs typeface="Arial" charset="0"/>
              </a:rPr>
              <a:t>stable agriculture based economy</a:t>
            </a:r>
          </a:p>
          <a:p>
            <a:pPr marL="990600" lvl="1" indent="-533400" eaLnBrk="0" hangingPunct="0">
              <a:buFont typeface="Wingdings" pitchFamily="2" charset="2"/>
              <a:buChar char="Ø"/>
            </a:pPr>
            <a:endParaRPr lang="en-US" sz="2800">
              <a:latin typeface="Arial" charset="0"/>
              <a:cs typeface="Arial" charset="0"/>
            </a:endParaRPr>
          </a:p>
          <a:p>
            <a:pPr marL="990600" lvl="1" indent="-533400" eaLnBrk="0" hangingPunct="0">
              <a:buFont typeface="Wingdings" pitchFamily="2" charset="2"/>
              <a:buChar char="Ø"/>
            </a:pPr>
            <a:r>
              <a:rPr lang="en-US" sz="2800" b="1">
                <a:latin typeface="Arial" charset="0"/>
                <a:cs typeface="Arial" charset="0"/>
              </a:rPr>
              <a:t>Growth rate:</a:t>
            </a:r>
            <a:r>
              <a:rPr lang="en-US" sz="2800" b="1">
                <a:solidFill>
                  <a:srgbClr val="CC3300"/>
                </a:solidFill>
                <a:latin typeface="Arial" charset="0"/>
                <a:cs typeface="Arial" charset="0"/>
              </a:rPr>
              <a:t> </a:t>
            </a:r>
            <a:r>
              <a:rPr lang="en-US" sz="2800">
                <a:latin typeface="Arial" charset="0"/>
                <a:cs typeface="Arial" charset="0"/>
              </a:rPr>
              <a:t>medium 0.66% / year based on 1991 to 2006.</a:t>
            </a:r>
          </a:p>
          <a:p>
            <a:pPr marL="533400" indent="-533400"/>
            <a:endParaRPr lang="en-US" sz="2800">
              <a:latin typeface="Arial" charset="0"/>
              <a:cs typeface="Arial" charset="0"/>
            </a:endParaRPr>
          </a:p>
          <a:p>
            <a:pPr marL="533400" indent="-533400"/>
            <a:endParaRPr lang="en-US" sz="2800">
              <a:latin typeface="Arial" charset="0"/>
              <a:cs typeface="Arial" charset="0"/>
            </a:endParaRPr>
          </a:p>
          <a:p>
            <a:pPr marL="533400" indent="-533400" eaLnBrk="0" hangingPunct="0"/>
            <a:endParaRPr lang="en-CA" sz="2800">
              <a:latin typeface="Arial" charset="0"/>
              <a:cs typeface="Arial" charset="0"/>
            </a:endParaRPr>
          </a:p>
        </p:txBody>
      </p:sp>
      <p:sp>
        <p:nvSpPr>
          <p:cNvPr id="23555" name="Text Box 12"/>
          <p:cNvSpPr txBox="1">
            <a:spLocks noChangeArrowheads="1"/>
          </p:cNvSpPr>
          <p:nvPr/>
        </p:nvSpPr>
        <p:spPr bwMode="auto">
          <a:xfrm>
            <a:off x="762000" y="685800"/>
            <a:ext cx="6781800" cy="641350"/>
          </a:xfrm>
          <a:prstGeom prst="rect">
            <a:avLst/>
          </a:prstGeom>
          <a:noFill/>
          <a:ln w="9525">
            <a:noFill/>
            <a:miter lim="800000"/>
            <a:headEnd/>
            <a:tailEnd/>
          </a:ln>
        </p:spPr>
        <p:txBody>
          <a:bodyPr>
            <a:spAutoFit/>
          </a:bodyPr>
          <a:lstStyle/>
          <a:p>
            <a:pPr eaLnBrk="0" hangingPunct="0"/>
            <a:r>
              <a:rPr lang="en-CA" sz="3600" b="1">
                <a:latin typeface="Arial" charset="0"/>
                <a:cs typeface="Arial" charset="0"/>
              </a:rPr>
              <a:t>Socio-economic Factors</a:t>
            </a:r>
            <a:endParaRPr lang="en-CA" sz="3600">
              <a:latin typeface="Arial" charset="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Number Placeholder 5"/>
          <p:cNvSpPr>
            <a:spLocks noGrp="1"/>
          </p:cNvSpPr>
          <p:nvPr>
            <p:ph type="sldNum" sz="quarter" idx="12"/>
          </p:nvPr>
        </p:nvSpPr>
        <p:spPr>
          <a:noFill/>
        </p:spPr>
        <p:txBody>
          <a:bodyPr/>
          <a:lstStyle/>
          <a:p>
            <a:fld id="{1E71551E-E405-4462-B724-500447E125C9}" type="slidenum">
              <a:rPr lang="en-US" smtClean="0">
                <a:latin typeface="Times" pitchFamily="18" charset="0"/>
              </a:rPr>
              <a:pPr/>
              <a:t>7</a:t>
            </a:fld>
            <a:endParaRPr lang="en-US" smtClean="0">
              <a:latin typeface="Times" pitchFamily="18" charset="0"/>
            </a:endParaRPr>
          </a:p>
        </p:txBody>
      </p:sp>
      <p:sp>
        <p:nvSpPr>
          <p:cNvPr id="24578" name="Rectangle 3"/>
          <p:cNvSpPr>
            <a:spLocks/>
          </p:cNvSpPr>
          <p:nvPr/>
        </p:nvSpPr>
        <p:spPr bwMode="auto">
          <a:xfrm>
            <a:off x="381000" y="1676400"/>
            <a:ext cx="8610600" cy="3886200"/>
          </a:xfrm>
          <a:prstGeom prst="rect">
            <a:avLst/>
          </a:prstGeom>
          <a:noFill/>
          <a:ln w="9525">
            <a:noFill/>
            <a:miter lim="800000"/>
            <a:headEnd/>
            <a:tailEnd/>
          </a:ln>
        </p:spPr>
        <p:txBody>
          <a:bodyPr/>
          <a:lstStyle/>
          <a:p>
            <a:pPr marL="533400" indent="-533400" eaLnBrk="0" hangingPunct="0">
              <a:buFont typeface="Wingdings" pitchFamily="2" charset="2"/>
              <a:buChar char="Ø"/>
            </a:pPr>
            <a:r>
              <a:rPr lang="en-US" sz="2800" b="1">
                <a:latin typeface="Arial" charset="0"/>
                <a:cs typeface="Arial" charset="0"/>
              </a:rPr>
              <a:t>Provincial Attributes:</a:t>
            </a:r>
          </a:p>
          <a:p>
            <a:pPr marL="990600" lvl="1" indent="-533400" eaLnBrk="0" hangingPunct="0">
              <a:buFont typeface="Wingdings" pitchFamily="2" charset="2"/>
              <a:buChar char="Ø"/>
            </a:pPr>
            <a:r>
              <a:rPr lang="en-US" b="1">
                <a:latin typeface="Arial" charset="0"/>
                <a:cs typeface="Arial" charset="0"/>
              </a:rPr>
              <a:t>Weathered global recession</a:t>
            </a:r>
          </a:p>
          <a:p>
            <a:pPr marL="990600" lvl="1" indent="-533400">
              <a:buFont typeface="Wingdings" pitchFamily="2" charset="2"/>
              <a:buChar char="Ø"/>
            </a:pPr>
            <a:r>
              <a:rPr lang="en-US" b="1">
                <a:latin typeface="Arial" charset="0"/>
                <a:cs typeface="Arial" charset="0"/>
              </a:rPr>
              <a:t>Diversified economy</a:t>
            </a:r>
          </a:p>
          <a:p>
            <a:pPr marL="990600" lvl="1" indent="-533400">
              <a:buFont typeface="Wingdings" pitchFamily="2" charset="2"/>
              <a:buChar char="Ø"/>
            </a:pPr>
            <a:r>
              <a:rPr lang="en-US" b="1">
                <a:latin typeface="Arial" charset="0"/>
                <a:cs typeface="Arial" charset="0"/>
              </a:rPr>
              <a:t>Strong resource sector led by agriculture, hydro and mining.</a:t>
            </a:r>
          </a:p>
          <a:p>
            <a:pPr marL="990600" lvl="1" indent="-533400">
              <a:buFont typeface="Wingdings" pitchFamily="2" charset="2"/>
              <a:buChar char="Ø"/>
            </a:pPr>
            <a:r>
              <a:rPr lang="en-US" b="1">
                <a:latin typeface="Arial" charset="0"/>
                <a:cs typeface="Arial" charset="0"/>
              </a:rPr>
              <a:t>Strong immigrant program.</a:t>
            </a:r>
          </a:p>
          <a:p>
            <a:pPr marL="990600" lvl="1" indent="-533400">
              <a:buFont typeface="Wingdings" pitchFamily="2" charset="2"/>
              <a:buChar char="Ø"/>
            </a:pPr>
            <a:r>
              <a:rPr lang="en-US" b="1">
                <a:latin typeface="Arial" charset="0"/>
                <a:cs typeface="Arial" charset="0"/>
              </a:rPr>
              <a:t>Comparatively inexpensive and renewable energy sources – hydro, wind.</a:t>
            </a:r>
          </a:p>
          <a:p>
            <a:pPr marL="533400" indent="-533400">
              <a:buFont typeface="Wingdings" pitchFamily="2" charset="2"/>
              <a:buChar char="Ø"/>
            </a:pPr>
            <a:endParaRPr lang="en-US" b="1">
              <a:latin typeface="Arial" charset="0"/>
              <a:cs typeface="Arial" charset="0"/>
            </a:endParaRPr>
          </a:p>
          <a:p>
            <a:pPr marL="533400" indent="-533400"/>
            <a:endParaRPr lang="en-US">
              <a:latin typeface="Arial" charset="0"/>
              <a:cs typeface="Arial" charset="0"/>
            </a:endParaRPr>
          </a:p>
          <a:p>
            <a:pPr marL="533400" indent="-533400"/>
            <a:endParaRPr lang="en-US" sz="2800">
              <a:latin typeface="Arial" charset="0"/>
              <a:cs typeface="Arial" charset="0"/>
            </a:endParaRPr>
          </a:p>
          <a:p>
            <a:pPr marL="533400" indent="-533400"/>
            <a:r>
              <a:rPr lang="en-US" sz="2800">
                <a:latin typeface="Arial" charset="0"/>
                <a:cs typeface="Arial" charset="0"/>
              </a:rPr>
              <a:t>.</a:t>
            </a:r>
          </a:p>
          <a:p>
            <a:pPr marL="533400" indent="-533400" eaLnBrk="0" hangingPunct="0">
              <a:buFont typeface="Wingdings" pitchFamily="2" charset="2"/>
              <a:buChar char="Ø"/>
            </a:pPr>
            <a:endParaRPr lang="en-CA" sz="2800">
              <a:latin typeface="Arial" charset="0"/>
              <a:cs typeface="Arial" charset="0"/>
            </a:endParaRPr>
          </a:p>
        </p:txBody>
      </p:sp>
      <p:sp>
        <p:nvSpPr>
          <p:cNvPr id="24579" name="Text Box 12"/>
          <p:cNvSpPr txBox="1">
            <a:spLocks noChangeArrowheads="1"/>
          </p:cNvSpPr>
          <p:nvPr/>
        </p:nvSpPr>
        <p:spPr bwMode="auto">
          <a:xfrm>
            <a:off x="762000" y="685800"/>
            <a:ext cx="6781800" cy="641350"/>
          </a:xfrm>
          <a:prstGeom prst="rect">
            <a:avLst/>
          </a:prstGeom>
          <a:noFill/>
          <a:ln w="9525">
            <a:noFill/>
            <a:miter lim="800000"/>
            <a:headEnd/>
            <a:tailEnd/>
          </a:ln>
        </p:spPr>
        <p:txBody>
          <a:bodyPr>
            <a:spAutoFit/>
          </a:bodyPr>
          <a:lstStyle/>
          <a:p>
            <a:pPr eaLnBrk="0" hangingPunct="0"/>
            <a:r>
              <a:rPr lang="en-CA" sz="3600" b="1">
                <a:latin typeface="Arial" charset="0"/>
                <a:cs typeface="Arial" charset="0"/>
              </a:rPr>
              <a:t>Socio-economic Factors</a:t>
            </a:r>
            <a:endParaRPr lang="en-CA" sz="3600">
              <a:latin typeface="Arial" charset="0"/>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Number Placeholder 5"/>
          <p:cNvSpPr>
            <a:spLocks noGrp="1"/>
          </p:cNvSpPr>
          <p:nvPr>
            <p:ph type="sldNum" sz="quarter" idx="12"/>
          </p:nvPr>
        </p:nvSpPr>
        <p:spPr>
          <a:noFill/>
        </p:spPr>
        <p:txBody>
          <a:bodyPr/>
          <a:lstStyle/>
          <a:p>
            <a:fld id="{10C18660-6832-45CF-BBEB-7D91AE784F08}" type="slidenum">
              <a:rPr lang="en-US" smtClean="0">
                <a:latin typeface="Times" pitchFamily="18" charset="0"/>
              </a:rPr>
              <a:pPr/>
              <a:t>8</a:t>
            </a:fld>
            <a:endParaRPr lang="en-US" smtClean="0">
              <a:latin typeface="Times" pitchFamily="18" charset="0"/>
            </a:endParaRPr>
          </a:p>
        </p:txBody>
      </p:sp>
      <p:sp>
        <p:nvSpPr>
          <p:cNvPr id="25602" name="Rectangle 3"/>
          <p:cNvSpPr>
            <a:spLocks/>
          </p:cNvSpPr>
          <p:nvPr/>
        </p:nvSpPr>
        <p:spPr bwMode="auto">
          <a:xfrm>
            <a:off x="381000" y="1600200"/>
            <a:ext cx="8305800" cy="4495800"/>
          </a:xfrm>
          <a:prstGeom prst="rect">
            <a:avLst/>
          </a:prstGeom>
          <a:noFill/>
          <a:ln w="9525">
            <a:noFill/>
            <a:miter lim="800000"/>
            <a:headEnd/>
            <a:tailEnd/>
          </a:ln>
        </p:spPr>
        <p:txBody>
          <a:bodyPr/>
          <a:lstStyle/>
          <a:p>
            <a:pPr marL="533400" indent="-533400" eaLnBrk="0" hangingPunct="0">
              <a:buFont typeface="Wingdings" pitchFamily="2" charset="2"/>
              <a:buChar char="Ø"/>
            </a:pPr>
            <a:r>
              <a:rPr lang="en-US" sz="2800" b="1">
                <a:latin typeface="Arial" charset="0"/>
                <a:cs typeface="Arial" charset="0"/>
              </a:rPr>
              <a:t>Study Area Attributes</a:t>
            </a:r>
            <a:r>
              <a:rPr lang="en-US" sz="2800">
                <a:latin typeface="Arial" charset="0"/>
                <a:cs typeface="Arial" charset="0"/>
              </a:rPr>
              <a:t>:</a:t>
            </a:r>
          </a:p>
          <a:p>
            <a:pPr marL="1143000" lvl="2" indent="-228600" eaLnBrk="0" hangingPunct="0">
              <a:buFont typeface="Wingdings" pitchFamily="2" charset="2"/>
              <a:buChar char="Ø"/>
            </a:pPr>
            <a:r>
              <a:rPr lang="en-US" b="1">
                <a:latin typeface="Arial" charset="0"/>
                <a:cs typeface="Arial" charset="0"/>
              </a:rPr>
              <a:t>Well serviced, affordable, welcoming communities.</a:t>
            </a:r>
          </a:p>
          <a:p>
            <a:pPr marL="1143000" lvl="2" indent="-228600" eaLnBrk="0" hangingPunct="0">
              <a:buFont typeface="Wingdings" pitchFamily="2" charset="2"/>
              <a:buChar char="Ø"/>
            </a:pPr>
            <a:r>
              <a:rPr lang="en-US" b="1">
                <a:latin typeface="Arial" charset="0"/>
                <a:cs typeface="Arial" charset="0"/>
              </a:rPr>
              <a:t>Water availability for domestic, municipal industrial and agricultural use.</a:t>
            </a:r>
          </a:p>
          <a:p>
            <a:pPr marL="1143000" lvl="2" indent="-228600" eaLnBrk="0" hangingPunct="0">
              <a:buFont typeface="Wingdings" pitchFamily="2" charset="2"/>
              <a:buChar char="Ø"/>
            </a:pPr>
            <a:r>
              <a:rPr lang="en-US" b="1">
                <a:latin typeface="Arial" charset="0"/>
                <a:cs typeface="Arial" charset="0"/>
              </a:rPr>
              <a:t>Superior soils within the lower Basin.</a:t>
            </a:r>
          </a:p>
          <a:p>
            <a:pPr marL="1143000" lvl="2" indent="-228600" eaLnBrk="0" hangingPunct="0">
              <a:buFont typeface="Wingdings" pitchFamily="2" charset="2"/>
              <a:buChar char="Ø"/>
            </a:pPr>
            <a:r>
              <a:rPr lang="en-US" b="1">
                <a:latin typeface="Arial" charset="0"/>
                <a:cs typeface="Arial" charset="0"/>
              </a:rPr>
              <a:t>Location along Asia-Pacific Trade Corridor.</a:t>
            </a:r>
          </a:p>
          <a:p>
            <a:pPr marL="1143000" lvl="2" indent="-228600" eaLnBrk="0" hangingPunct="0">
              <a:buFont typeface="Wingdings" pitchFamily="2" charset="2"/>
              <a:buChar char="Ø"/>
            </a:pPr>
            <a:r>
              <a:rPr lang="en-US" b="1">
                <a:latin typeface="Arial" charset="0"/>
                <a:cs typeface="Arial" charset="0"/>
              </a:rPr>
              <a:t>Ready access to American mid-west markets.</a:t>
            </a:r>
          </a:p>
          <a:p>
            <a:pPr marL="1143000" lvl="2" indent="-228600" eaLnBrk="0" hangingPunct="0">
              <a:buFont typeface="Wingdings" pitchFamily="2" charset="2"/>
              <a:buChar char="Ø"/>
            </a:pPr>
            <a:r>
              <a:rPr lang="en-US" b="1">
                <a:latin typeface="Arial" charset="0"/>
                <a:cs typeface="Arial" charset="0"/>
              </a:rPr>
              <a:t>Well positioned to respond to global food shortages</a:t>
            </a:r>
            <a:r>
              <a:rPr lang="en-US">
                <a:latin typeface="Arial" charset="0"/>
                <a:cs typeface="Arial" charset="0"/>
              </a:rPr>
              <a:t>.</a:t>
            </a:r>
          </a:p>
          <a:p>
            <a:pPr marL="533400" indent="-533400"/>
            <a:endParaRPr lang="en-US">
              <a:latin typeface="Arial" charset="0"/>
              <a:cs typeface="Arial" charset="0"/>
            </a:endParaRPr>
          </a:p>
          <a:p>
            <a:pPr marL="533400" indent="-533400"/>
            <a:endParaRPr lang="en-US" sz="2800">
              <a:latin typeface="Arial" charset="0"/>
              <a:cs typeface="Arial" charset="0"/>
            </a:endParaRPr>
          </a:p>
          <a:p>
            <a:pPr marL="533400" indent="-533400"/>
            <a:endParaRPr lang="en-US" sz="2800">
              <a:latin typeface="Arial" charset="0"/>
              <a:cs typeface="Arial" charset="0"/>
            </a:endParaRPr>
          </a:p>
          <a:p>
            <a:pPr marL="533400" indent="-533400"/>
            <a:r>
              <a:rPr lang="en-US" sz="2800">
                <a:latin typeface="Arial" charset="0"/>
                <a:cs typeface="Arial" charset="0"/>
              </a:rPr>
              <a:t>.</a:t>
            </a:r>
          </a:p>
          <a:p>
            <a:pPr marL="533400" indent="-533400" eaLnBrk="0" hangingPunct="0">
              <a:buFont typeface="Wingdings" pitchFamily="2" charset="2"/>
              <a:buChar char="Ø"/>
            </a:pPr>
            <a:endParaRPr lang="en-CA" sz="2800">
              <a:latin typeface="Arial" charset="0"/>
              <a:cs typeface="Arial" charset="0"/>
            </a:endParaRPr>
          </a:p>
        </p:txBody>
      </p:sp>
      <p:sp>
        <p:nvSpPr>
          <p:cNvPr id="25603" name="Text Box 12"/>
          <p:cNvSpPr txBox="1">
            <a:spLocks noChangeArrowheads="1"/>
          </p:cNvSpPr>
          <p:nvPr/>
        </p:nvSpPr>
        <p:spPr bwMode="auto">
          <a:xfrm>
            <a:off x="762000" y="685800"/>
            <a:ext cx="6781800" cy="641350"/>
          </a:xfrm>
          <a:prstGeom prst="rect">
            <a:avLst/>
          </a:prstGeom>
          <a:noFill/>
          <a:ln w="9525">
            <a:noFill/>
            <a:miter lim="800000"/>
            <a:headEnd/>
            <a:tailEnd/>
          </a:ln>
        </p:spPr>
        <p:txBody>
          <a:bodyPr>
            <a:spAutoFit/>
          </a:bodyPr>
          <a:lstStyle/>
          <a:p>
            <a:pPr eaLnBrk="0" hangingPunct="0"/>
            <a:r>
              <a:rPr lang="en-CA" sz="3600" b="1">
                <a:latin typeface="Arial" charset="0"/>
                <a:cs typeface="Arial" charset="0"/>
              </a:rPr>
              <a:t>Socio-economic Factors</a:t>
            </a:r>
            <a:endParaRPr lang="en-CA" sz="3600">
              <a:latin typeface="Arial" charset="0"/>
              <a:cs typeface="Arial"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Number Placeholder 5"/>
          <p:cNvSpPr>
            <a:spLocks noGrp="1"/>
          </p:cNvSpPr>
          <p:nvPr>
            <p:ph type="sldNum" sz="quarter" idx="12"/>
          </p:nvPr>
        </p:nvSpPr>
        <p:spPr>
          <a:noFill/>
        </p:spPr>
        <p:txBody>
          <a:bodyPr/>
          <a:lstStyle/>
          <a:p>
            <a:fld id="{AB7AA42F-C52B-44C8-B76C-87763C0F1400}" type="slidenum">
              <a:rPr lang="en-US" smtClean="0">
                <a:latin typeface="Times" pitchFamily="18" charset="0"/>
              </a:rPr>
              <a:pPr/>
              <a:t>9</a:t>
            </a:fld>
            <a:endParaRPr lang="en-US" smtClean="0">
              <a:latin typeface="Times" pitchFamily="18" charset="0"/>
            </a:endParaRPr>
          </a:p>
        </p:txBody>
      </p:sp>
      <p:sp>
        <p:nvSpPr>
          <p:cNvPr id="26626" name="Text Box 12"/>
          <p:cNvSpPr txBox="1">
            <a:spLocks noChangeArrowheads="1"/>
          </p:cNvSpPr>
          <p:nvPr/>
        </p:nvSpPr>
        <p:spPr bwMode="auto">
          <a:xfrm>
            <a:off x="457200" y="609600"/>
            <a:ext cx="8153400" cy="641350"/>
          </a:xfrm>
          <a:prstGeom prst="rect">
            <a:avLst/>
          </a:prstGeom>
          <a:noFill/>
          <a:ln w="9525">
            <a:noFill/>
            <a:miter lim="800000"/>
            <a:headEnd/>
            <a:tailEnd/>
          </a:ln>
        </p:spPr>
        <p:txBody>
          <a:bodyPr>
            <a:spAutoFit/>
          </a:bodyPr>
          <a:lstStyle/>
          <a:p>
            <a:pPr eaLnBrk="0" hangingPunct="0"/>
            <a:r>
              <a:rPr lang="en-US" sz="3600" b="1">
                <a:latin typeface="Arial" charset="0"/>
                <a:cs typeface="Arial" charset="0"/>
              </a:rPr>
              <a:t>Future Climate Change Projection</a:t>
            </a:r>
            <a:endParaRPr lang="en-CA" sz="3600">
              <a:latin typeface="Arial" charset="0"/>
              <a:cs typeface="Arial" charset="0"/>
            </a:endParaRPr>
          </a:p>
        </p:txBody>
      </p:sp>
      <p:sp>
        <p:nvSpPr>
          <p:cNvPr id="26627" name="Content Placeholder 2"/>
          <p:cNvSpPr txBox="1">
            <a:spLocks/>
          </p:cNvSpPr>
          <p:nvPr/>
        </p:nvSpPr>
        <p:spPr bwMode="auto">
          <a:xfrm>
            <a:off x="457200" y="1219200"/>
            <a:ext cx="8077200" cy="4525963"/>
          </a:xfrm>
          <a:prstGeom prst="rect">
            <a:avLst/>
          </a:prstGeom>
          <a:noFill/>
          <a:ln w="9525">
            <a:noFill/>
            <a:miter lim="800000"/>
            <a:headEnd/>
            <a:tailEnd/>
          </a:ln>
        </p:spPr>
        <p:txBody>
          <a:bodyPr/>
          <a:lstStyle/>
          <a:p>
            <a:pPr eaLnBrk="0" hangingPunct="0">
              <a:spcBef>
                <a:spcPct val="20000"/>
              </a:spcBef>
            </a:pPr>
            <a:r>
              <a:rPr lang="en-CA" sz="2800" b="1">
                <a:latin typeface="Arial" charset="0"/>
                <a:cs typeface="Arial" charset="0"/>
              </a:rPr>
              <a:t>Temperatures</a:t>
            </a:r>
          </a:p>
          <a:p>
            <a:pPr eaLnBrk="0" hangingPunct="0">
              <a:buFont typeface="Wingdings" pitchFamily="2" charset="2"/>
              <a:buChar char="Ø"/>
            </a:pPr>
            <a:r>
              <a:rPr lang="en-CA" sz="2800">
                <a:latin typeface="Arial" charset="0"/>
                <a:cs typeface="Arial" charset="0"/>
              </a:rPr>
              <a:t>Expected to increase</a:t>
            </a:r>
          </a:p>
          <a:p>
            <a:pPr marL="714375" lvl="1" indent="-352425" eaLnBrk="0" hangingPunct="0">
              <a:buFont typeface="Wingdings" pitchFamily="2" charset="2"/>
              <a:buChar char="Ø"/>
            </a:pPr>
            <a:r>
              <a:rPr lang="en-CA">
                <a:latin typeface="Arial" charset="0"/>
                <a:cs typeface="Arial" charset="0"/>
              </a:rPr>
              <a:t> </a:t>
            </a:r>
            <a:r>
              <a:rPr lang="en-CA" b="1">
                <a:latin typeface="Arial" charset="0"/>
                <a:cs typeface="Arial" charset="0"/>
              </a:rPr>
              <a:t>Winter: between 2-6°C</a:t>
            </a:r>
          </a:p>
          <a:p>
            <a:pPr marL="714375" lvl="1" indent="-352425" eaLnBrk="0" hangingPunct="0">
              <a:buFont typeface="Wingdings" pitchFamily="2" charset="2"/>
              <a:buChar char="Ø"/>
            </a:pPr>
            <a:r>
              <a:rPr lang="en-CA" b="1">
                <a:latin typeface="Arial" charset="0"/>
                <a:cs typeface="Arial" charset="0"/>
              </a:rPr>
              <a:t> Spring: between 1-4°C.</a:t>
            </a:r>
          </a:p>
          <a:p>
            <a:pPr marL="714375" lvl="1" indent="-352425" eaLnBrk="0" hangingPunct="0">
              <a:buFont typeface="Wingdings" pitchFamily="2" charset="2"/>
              <a:buChar char="Ø"/>
            </a:pPr>
            <a:r>
              <a:rPr lang="en-CA" b="1">
                <a:latin typeface="Arial" charset="0"/>
                <a:cs typeface="Arial" charset="0"/>
              </a:rPr>
              <a:t> Summer: between 1.5-5°C.</a:t>
            </a:r>
          </a:p>
          <a:p>
            <a:pPr marL="714375" lvl="1" indent="-352425" eaLnBrk="0" hangingPunct="0">
              <a:buFont typeface="Wingdings" pitchFamily="2" charset="2"/>
              <a:buChar char="Ø"/>
            </a:pPr>
            <a:r>
              <a:rPr lang="en-CA" b="1">
                <a:latin typeface="Arial" charset="0"/>
                <a:cs typeface="Arial" charset="0"/>
              </a:rPr>
              <a:t> Fall: between 2-5°C.</a:t>
            </a:r>
          </a:p>
          <a:p>
            <a:pPr marL="714375" lvl="1" indent="-352425" eaLnBrk="0" hangingPunct="0">
              <a:buFont typeface="Wingdings" pitchFamily="2" charset="2"/>
              <a:buChar char="Ø"/>
            </a:pPr>
            <a:endParaRPr lang="en-CA" b="1">
              <a:latin typeface="Arial" charset="0"/>
              <a:cs typeface="Arial" charset="0"/>
            </a:endParaRPr>
          </a:p>
          <a:p>
            <a:pPr eaLnBrk="0" hangingPunct="0"/>
            <a:r>
              <a:rPr lang="en-CA" sz="2800" b="1">
                <a:latin typeface="Arial" charset="0"/>
                <a:cs typeface="Arial" charset="0"/>
              </a:rPr>
              <a:t>Precipitation</a:t>
            </a:r>
          </a:p>
          <a:p>
            <a:pPr marL="714375" lvl="1" indent="-352425" eaLnBrk="0" hangingPunct="0">
              <a:buFont typeface="Wingdings" pitchFamily="2" charset="2"/>
              <a:buChar char="Ø"/>
            </a:pPr>
            <a:r>
              <a:rPr lang="en-CA" b="1">
                <a:latin typeface="Arial" charset="0"/>
                <a:cs typeface="Arial" charset="0"/>
              </a:rPr>
              <a:t>Reductions are predicted for the summer season, with reductions growing with time for this season. </a:t>
            </a:r>
          </a:p>
          <a:p>
            <a:pPr marL="714375" lvl="1" indent="-352425" eaLnBrk="0" hangingPunct="0">
              <a:buFont typeface="Wingdings" pitchFamily="2" charset="2"/>
              <a:buChar char="Ø"/>
            </a:pPr>
            <a:r>
              <a:rPr lang="en-CA" b="1">
                <a:latin typeface="Arial" charset="0"/>
                <a:cs typeface="Arial" charset="0"/>
              </a:rPr>
              <a:t>Increases are predicted for the other three seasons, with the largest increases in the spring.</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9831</TotalTime>
  <Words>907</Words>
  <Application>Microsoft Office PowerPoint</Application>
  <PresentationFormat>On-screen Show (4:3)</PresentationFormat>
  <Paragraphs>144</Paragraphs>
  <Slides>20</Slides>
  <Notes>2</Notes>
  <HiddenSlides>0</HiddenSlides>
  <MMClips>0</MMClips>
  <ScaleCrop>false</ScaleCrop>
  <HeadingPairs>
    <vt:vector size="6" baseType="variant">
      <vt:variant>
        <vt:lpstr>Fonts Used</vt:lpstr>
      </vt:variant>
      <vt:variant>
        <vt:i4>4</vt:i4>
      </vt:variant>
      <vt:variant>
        <vt:lpstr>Design Template</vt:lpstr>
      </vt:variant>
      <vt:variant>
        <vt:i4>13</vt:i4>
      </vt:variant>
      <vt:variant>
        <vt:lpstr>Slide Titles</vt:lpstr>
      </vt:variant>
      <vt:variant>
        <vt:i4>20</vt:i4>
      </vt:variant>
    </vt:vector>
  </HeadingPairs>
  <TitlesOfParts>
    <vt:vector size="37" baseType="lpstr">
      <vt:lpstr>Times</vt:lpstr>
      <vt:lpstr>Arial</vt:lpstr>
      <vt:lpstr>Wingdings</vt:lpstr>
      <vt:lpstr>Calibri</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Blank Presentation</vt:lpstr>
      <vt:lpstr>Slide 1</vt:lpstr>
      <vt:lpstr>Outline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Communication Services Manitoba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 Teranishi</dc:creator>
  <cp:lastModifiedBy>Harrison</cp:lastModifiedBy>
  <cp:revision>678</cp:revision>
  <dcterms:created xsi:type="dcterms:W3CDTF">2006-08-01T05:52:34Z</dcterms:created>
  <dcterms:modified xsi:type="dcterms:W3CDTF">2012-02-15T04:02:02Z</dcterms:modified>
</cp:coreProperties>
</file>