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4"/>
  </p:notesMasterIdLst>
  <p:sldIdLst>
    <p:sldId id="256" r:id="rId2"/>
    <p:sldId id="299" r:id="rId3"/>
    <p:sldId id="353" r:id="rId4"/>
    <p:sldId id="354" r:id="rId5"/>
    <p:sldId id="305" r:id="rId6"/>
    <p:sldId id="307" r:id="rId7"/>
    <p:sldId id="308" r:id="rId8"/>
    <p:sldId id="309" r:id="rId9"/>
    <p:sldId id="310" r:id="rId10"/>
    <p:sldId id="311" r:id="rId11"/>
    <p:sldId id="301" r:id="rId12"/>
    <p:sldId id="358" r:id="rId13"/>
    <p:sldId id="355" r:id="rId14"/>
    <p:sldId id="356" r:id="rId15"/>
    <p:sldId id="357" r:id="rId16"/>
    <p:sldId id="366" r:id="rId17"/>
    <p:sldId id="367" r:id="rId18"/>
    <p:sldId id="363" r:id="rId19"/>
    <p:sldId id="364" r:id="rId20"/>
    <p:sldId id="368" r:id="rId21"/>
    <p:sldId id="369" r:id="rId22"/>
    <p:sldId id="370" r:id="rId23"/>
    <p:sldId id="286" r:id="rId24"/>
    <p:sldId id="352" r:id="rId25"/>
    <p:sldId id="351" r:id="rId26"/>
    <p:sldId id="349" r:id="rId27"/>
    <p:sldId id="350" r:id="rId28"/>
    <p:sldId id="302" r:id="rId29"/>
    <p:sldId id="336" r:id="rId30"/>
    <p:sldId id="337" r:id="rId31"/>
    <p:sldId id="333" r:id="rId32"/>
    <p:sldId id="335" r:id="rId33"/>
    <p:sldId id="322" r:id="rId34"/>
    <p:sldId id="323" r:id="rId35"/>
    <p:sldId id="324" r:id="rId36"/>
    <p:sldId id="325" r:id="rId37"/>
    <p:sldId id="326" r:id="rId38"/>
    <p:sldId id="328" r:id="rId39"/>
    <p:sldId id="329" r:id="rId40"/>
    <p:sldId id="330" r:id="rId41"/>
    <p:sldId id="331" r:id="rId42"/>
    <p:sldId id="28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03" autoAdjust="0"/>
    <p:restoredTop sz="82904" autoAdjust="0"/>
  </p:normalViewPr>
  <p:slideViewPr>
    <p:cSldViewPr>
      <p:cViewPr>
        <p:scale>
          <a:sx n="66" d="100"/>
          <a:sy n="66" d="100"/>
        </p:scale>
        <p:origin x="-1254" y="-72"/>
      </p:cViewPr>
      <p:guideLst>
        <p:guide orient="horz" pos="2160"/>
        <p:guide pos="2880"/>
      </p:guideLst>
    </p:cSldViewPr>
  </p:slideViewPr>
  <p:notesTextViewPr>
    <p:cViewPr>
      <p:scale>
        <a:sx n="75" d="100"/>
        <a:sy n="75" d="100"/>
      </p:scale>
      <p:origin x="0" y="0"/>
    </p:cViewPr>
  </p:notesTextViewPr>
  <p:sorterViewPr>
    <p:cViewPr>
      <p:scale>
        <a:sx n="66" d="100"/>
        <a:sy n="66" d="100"/>
      </p:scale>
      <p:origin x="0" y="11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qr-wbo\Users\DESP\1.%20PRAC\2011-12\Saskatchewan%20Reports%20and%20Publications\Evaluation%20of%20Programming\IISD\Sask%20DEM%20Adaptive%20Policy%20Evaluation%20Pilot%20Test%20Results%20(Feb%2023%20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ottawa.iisd.ca\redirected$\lbizikova\actual\newproject\Adapt_manitoba\survey\Copy%20of%20PRAC%20Climate%20Change%20Adaptation%20Survey_work_file.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a:t>Synthesis of Planned &amp; Autonomous Adaptability</a:t>
            </a:r>
          </a:p>
          <a:p>
            <a:pPr>
              <a:defRPr sz="1400"/>
            </a:pPr>
            <a:r>
              <a:rPr lang="en-US" sz="1000" b="0"/>
              <a:t>(Green=Contributing; Yellow=Marginal Contribution; Red=Not Contributing)</a:t>
            </a:r>
          </a:p>
        </c:rich>
      </c:tx>
      <c:layout/>
    </c:title>
    <c:plotArea>
      <c:layout/>
      <c:bubbleChart>
        <c:ser>
          <c:idx val="0"/>
          <c:order val="0"/>
          <c:tx>
            <c:strRef>
              <c:f>'3. Sector Analyses'!$A$5</c:f>
              <c:strCache>
                <c:ptCount val="1"/>
                <c:pt idx="0">
                  <c:v>NAWMP</c:v>
                </c:pt>
              </c:strCache>
            </c:strRef>
          </c:tx>
          <c:xVal>
            <c:strRef>
              <c:f>'3. Sector Analyses'!$L$42</c:f>
              <c:strCache>
                <c:ptCount val="1"/>
                <c:pt idx="0">
                  <c:v>Total Score for 3e+3f+3h (Green = 2; Yellow = 1; Red = 0)</c:v>
                </c:pt>
              </c:strCache>
            </c:strRef>
          </c:xVal>
          <c:yVal>
            <c:numRef>
              <c:f>'3. Sector Analyses'!$P$28</c:f>
              <c:numCache>
                <c:formatCode>General</c:formatCode>
                <c:ptCount val="1"/>
              </c:numCache>
            </c:numRef>
          </c:yVal>
          <c:bubbleSize>
            <c:numRef>
              <c:f>'3. Sector Analyses'!$CH$5</c:f>
              <c:numCache>
                <c:formatCode>0%</c:formatCode>
                <c:ptCount val="1"/>
                <c:pt idx="0">
                  <c:v>0.25495779582736211</c:v>
                </c:pt>
              </c:numCache>
            </c:numRef>
          </c:bubbleSize>
        </c:ser>
        <c:bubbleScale val="25"/>
        <c:axId val="53440512"/>
        <c:axId val="53442432"/>
      </c:bubbleChart>
      <c:valAx>
        <c:axId val="53440512"/>
        <c:scaling>
          <c:orientation val="minMax"/>
          <c:max val="6.5"/>
          <c:min val="0"/>
        </c:scaling>
        <c:axPos val="b"/>
        <c:majorGridlines/>
        <c:title>
          <c:tx>
            <c:rich>
              <a:bodyPr/>
              <a:lstStyle/>
              <a:p>
                <a:pPr>
                  <a:defRPr sz="1400"/>
                </a:pPr>
                <a:r>
                  <a:rPr lang="en-CA" sz="1400"/>
                  <a:t>Autonomous Adaptability</a:t>
                </a:r>
              </a:p>
            </c:rich>
          </c:tx>
          <c:layout/>
        </c:title>
        <c:numFmt formatCode="General" sourceLinked="1"/>
        <c:majorTickMark val="none"/>
        <c:tickLblPos val="nextTo"/>
        <c:crossAx val="53442432"/>
        <c:crossesAt val="0"/>
        <c:crossBetween val="midCat"/>
      </c:valAx>
      <c:valAx>
        <c:axId val="53442432"/>
        <c:scaling>
          <c:orientation val="minMax"/>
          <c:max val="6.5"/>
          <c:min val="0"/>
        </c:scaling>
        <c:axPos val="l"/>
        <c:majorGridlines/>
        <c:title>
          <c:tx>
            <c:rich>
              <a:bodyPr/>
              <a:lstStyle/>
              <a:p>
                <a:pPr>
                  <a:defRPr sz="1400"/>
                </a:pPr>
                <a:r>
                  <a:rPr lang="en-CA" sz="1400"/>
                  <a:t>Planned Adaptability</a:t>
                </a:r>
              </a:p>
            </c:rich>
          </c:tx>
          <c:layout/>
        </c:title>
        <c:numFmt formatCode="General" sourceLinked="1"/>
        <c:majorTickMark val="none"/>
        <c:tickLblPos val="nextTo"/>
        <c:crossAx val="53440512"/>
        <c:crosses val="autoZero"/>
        <c:crossBetween val="midCat"/>
      </c:valAx>
      <c:spPr>
        <a:noFill/>
      </c:spPr>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v>2010</c:v>
          </c:tx>
          <c:cat>
            <c:strRef>
              <c:f>Sheet1!$A$1:$A$5</c:f>
              <c:strCache>
                <c:ptCount val="5"/>
                <c:pt idx="0">
                  <c:v>Agriculture/Irrigation</c:v>
                </c:pt>
                <c:pt idx="1">
                  <c:v>Industry and Mining</c:v>
                </c:pt>
                <c:pt idx="2">
                  <c:v>Municipal</c:v>
                </c:pt>
                <c:pt idx="3">
                  <c:v>Recreation</c:v>
                </c:pt>
                <c:pt idx="4">
                  <c:v>Other</c:v>
                </c:pt>
              </c:strCache>
            </c:strRef>
          </c:cat>
          <c:val>
            <c:numRef>
              <c:f>Sheet1!$B$1:$B$5</c:f>
              <c:numCache>
                <c:formatCode>General</c:formatCode>
                <c:ptCount val="5"/>
                <c:pt idx="0">
                  <c:v>64668</c:v>
                </c:pt>
                <c:pt idx="1">
                  <c:v>32062</c:v>
                </c:pt>
                <c:pt idx="2">
                  <c:v>45676</c:v>
                </c:pt>
                <c:pt idx="3">
                  <c:v>153</c:v>
                </c:pt>
                <c:pt idx="4">
                  <c:v>357</c:v>
                </c:pt>
              </c:numCache>
            </c:numRef>
          </c:val>
        </c:ser>
        <c:ser>
          <c:idx val="1"/>
          <c:order val="1"/>
          <c:tx>
            <c:v>2020</c:v>
          </c:tx>
          <c:cat>
            <c:strRef>
              <c:f>Sheet1!$A$1:$A$5</c:f>
              <c:strCache>
                <c:ptCount val="5"/>
                <c:pt idx="0">
                  <c:v>Agriculture/Irrigation</c:v>
                </c:pt>
                <c:pt idx="1">
                  <c:v>Industry and Mining</c:v>
                </c:pt>
                <c:pt idx="2">
                  <c:v>Municipal</c:v>
                </c:pt>
                <c:pt idx="3">
                  <c:v>Recreation</c:v>
                </c:pt>
                <c:pt idx="4">
                  <c:v>Other</c:v>
                </c:pt>
              </c:strCache>
            </c:strRef>
          </c:cat>
          <c:val>
            <c:numRef>
              <c:f>Sheet1!$C$1:$C$5</c:f>
              <c:numCache>
                <c:formatCode>General</c:formatCode>
                <c:ptCount val="5"/>
                <c:pt idx="0">
                  <c:v>67061</c:v>
                </c:pt>
                <c:pt idx="1">
                  <c:v>72089</c:v>
                </c:pt>
                <c:pt idx="2">
                  <c:v>44892</c:v>
                </c:pt>
                <c:pt idx="3">
                  <c:v>155</c:v>
                </c:pt>
                <c:pt idx="4">
                  <c:v>331</c:v>
                </c:pt>
              </c:numCache>
            </c:numRef>
          </c:val>
        </c:ser>
        <c:ser>
          <c:idx val="2"/>
          <c:order val="2"/>
          <c:tx>
            <c:v>2040</c:v>
          </c:tx>
          <c:cat>
            <c:strRef>
              <c:f>Sheet1!$A$1:$A$5</c:f>
              <c:strCache>
                <c:ptCount val="5"/>
                <c:pt idx="0">
                  <c:v>Agriculture/Irrigation</c:v>
                </c:pt>
                <c:pt idx="1">
                  <c:v>Industry and Mining</c:v>
                </c:pt>
                <c:pt idx="2">
                  <c:v>Municipal</c:v>
                </c:pt>
                <c:pt idx="3">
                  <c:v>Recreation</c:v>
                </c:pt>
                <c:pt idx="4">
                  <c:v>Other</c:v>
                </c:pt>
              </c:strCache>
            </c:strRef>
          </c:cat>
          <c:val>
            <c:numRef>
              <c:f>Sheet1!$D$1:$D$5</c:f>
              <c:numCache>
                <c:formatCode>General</c:formatCode>
                <c:ptCount val="5"/>
                <c:pt idx="0">
                  <c:v>165330</c:v>
                </c:pt>
                <c:pt idx="1">
                  <c:v>86378</c:v>
                </c:pt>
                <c:pt idx="2">
                  <c:v>44183</c:v>
                </c:pt>
                <c:pt idx="3">
                  <c:v>158</c:v>
                </c:pt>
                <c:pt idx="4">
                  <c:v>1791</c:v>
                </c:pt>
              </c:numCache>
            </c:numRef>
          </c:val>
        </c:ser>
        <c:ser>
          <c:idx val="3"/>
          <c:order val="3"/>
          <c:tx>
            <c:v>2060</c:v>
          </c:tx>
          <c:cat>
            <c:strRef>
              <c:f>Sheet1!$A$1:$A$5</c:f>
              <c:strCache>
                <c:ptCount val="5"/>
                <c:pt idx="0">
                  <c:v>Agriculture/Irrigation</c:v>
                </c:pt>
                <c:pt idx="1">
                  <c:v>Industry and Mining</c:v>
                </c:pt>
                <c:pt idx="2">
                  <c:v>Municipal</c:v>
                </c:pt>
                <c:pt idx="3">
                  <c:v>Recreation</c:v>
                </c:pt>
                <c:pt idx="4">
                  <c:v>Other</c:v>
                </c:pt>
              </c:strCache>
            </c:strRef>
          </c:cat>
          <c:val>
            <c:numRef>
              <c:f>Sheet1!$E$1:$E$5</c:f>
              <c:numCache>
                <c:formatCode>General</c:formatCode>
                <c:ptCount val="5"/>
                <c:pt idx="0">
                  <c:v>206324</c:v>
                </c:pt>
                <c:pt idx="1">
                  <c:v>87126</c:v>
                </c:pt>
                <c:pt idx="2">
                  <c:v>45656</c:v>
                </c:pt>
                <c:pt idx="3">
                  <c:v>160</c:v>
                </c:pt>
                <c:pt idx="4">
                  <c:v>1787</c:v>
                </c:pt>
              </c:numCache>
            </c:numRef>
          </c:val>
        </c:ser>
        <c:axId val="53495296"/>
        <c:axId val="53496832"/>
      </c:barChart>
      <c:catAx>
        <c:axId val="53495296"/>
        <c:scaling>
          <c:orientation val="minMax"/>
        </c:scaling>
        <c:axPos val="b"/>
        <c:tickLblPos val="nextTo"/>
        <c:crossAx val="53496832"/>
        <c:crosses val="autoZero"/>
        <c:auto val="1"/>
        <c:lblAlgn val="ctr"/>
        <c:lblOffset val="100"/>
      </c:catAx>
      <c:valAx>
        <c:axId val="53496832"/>
        <c:scaling>
          <c:orientation val="minMax"/>
        </c:scaling>
        <c:axPos val="l"/>
        <c:majorGridlines/>
        <c:numFmt formatCode="General" sourceLinked="1"/>
        <c:tickLblPos val="nextTo"/>
        <c:crossAx val="53495296"/>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bar"/>
        <c:grouping val="clustered"/>
        <c:ser>
          <c:idx val="0"/>
          <c:order val="0"/>
          <c:spPr>
            <a:solidFill>
              <a:schemeClr val="tx1"/>
            </a:solidFill>
            <a:ln>
              <a:solidFill>
                <a:schemeClr val="tx1"/>
              </a:solidFill>
            </a:ln>
          </c:spPr>
          <c:cat>
            <c:strRef>
              <c:f>'Q4'!$I$2:$I$13</c:f>
              <c:strCache>
                <c:ptCount val="12"/>
                <c:pt idx="0">
                  <c:v>Aging Infrastructure: bridges/roads/drainage</c:v>
                </c:pt>
                <c:pt idx="1">
                  <c:v>Aging/declining population </c:v>
                </c:pt>
                <c:pt idx="2">
                  <c:v>Flooding (reoccurring)</c:v>
                </c:pt>
                <c:pt idx="3">
                  <c:v>Natural disasters</c:v>
                </c:pt>
                <c:pt idx="4">
                  <c:v>Limited accessibility </c:v>
                </c:pt>
                <c:pt idx="5">
                  <c:v>Inadequate economic base</c:v>
                </c:pt>
                <c:pt idx="6">
                  <c:v>Inadequate health care </c:v>
                </c:pt>
                <c:pt idx="7">
                  <c:v>Infrastructure up-grades (water, sewage) </c:v>
                </c:pt>
                <c:pt idx="8">
                  <c:v>Lack of housing </c:v>
                </c:pt>
                <c:pt idx="9">
                  <c:v>Outmigration of skilled labour</c:v>
                </c:pt>
                <c:pt idx="10">
                  <c:v>Poverty, social issues</c:v>
                </c:pt>
                <c:pt idx="11">
                  <c:v>Inadequate leadership</c:v>
                </c:pt>
              </c:strCache>
            </c:strRef>
          </c:cat>
          <c:val>
            <c:numRef>
              <c:f>'Q4'!$L$2:$L$13</c:f>
              <c:numCache>
                <c:formatCode>0</c:formatCode>
                <c:ptCount val="12"/>
                <c:pt idx="0">
                  <c:v>68.627450980392197</c:v>
                </c:pt>
                <c:pt idx="1">
                  <c:v>65.359477124181552</c:v>
                </c:pt>
                <c:pt idx="2">
                  <c:v>55.555555555555557</c:v>
                </c:pt>
                <c:pt idx="3">
                  <c:v>9.8039215686274517</c:v>
                </c:pt>
                <c:pt idx="4">
                  <c:v>9.8039215686274517</c:v>
                </c:pt>
                <c:pt idx="5">
                  <c:v>16.33986928104575</c:v>
                </c:pt>
                <c:pt idx="6">
                  <c:v>13.071895424836603</c:v>
                </c:pt>
                <c:pt idx="7">
                  <c:v>19.607843137254935</c:v>
                </c:pt>
                <c:pt idx="8">
                  <c:v>9.8039215686274517</c:v>
                </c:pt>
                <c:pt idx="9">
                  <c:v>9.8039215686274517</c:v>
                </c:pt>
                <c:pt idx="10">
                  <c:v>9.8039215686274517</c:v>
                </c:pt>
                <c:pt idx="11">
                  <c:v>6.5359477124183014</c:v>
                </c:pt>
              </c:numCache>
            </c:numRef>
          </c:val>
        </c:ser>
        <c:axId val="53473664"/>
        <c:axId val="53475200"/>
      </c:barChart>
      <c:catAx>
        <c:axId val="53473664"/>
        <c:scaling>
          <c:orientation val="minMax"/>
        </c:scaling>
        <c:axPos val="l"/>
        <c:numFmt formatCode="General" sourceLinked="1"/>
        <c:tickLblPos val="nextTo"/>
        <c:txPr>
          <a:bodyPr/>
          <a:lstStyle/>
          <a:p>
            <a:pPr>
              <a:defRPr sz="900" b="1"/>
            </a:pPr>
            <a:endParaRPr lang="en-US"/>
          </a:p>
        </c:txPr>
        <c:crossAx val="53475200"/>
        <c:crosses val="autoZero"/>
        <c:auto val="1"/>
        <c:lblAlgn val="ctr"/>
        <c:lblOffset val="100"/>
      </c:catAx>
      <c:valAx>
        <c:axId val="53475200"/>
        <c:scaling>
          <c:orientation val="minMax"/>
        </c:scaling>
        <c:axPos val="b"/>
        <c:majorGridlines/>
        <c:numFmt formatCode="0" sourceLinked="1"/>
        <c:tickLblPos val="nextTo"/>
        <c:crossAx val="53473664"/>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044D17E-4786-4C7A-8BA3-CEB896F1DAA7}" type="datetimeFigureOut">
              <a:rPr lang="en-US"/>
              <a:pPr>
                <a:defRPr/>
              </a:pPr>
              <a:t>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1AC44C-E621-45E2-A6B9-42D283493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b="1" u="sng" dirty="0" smtClean="0">
                <a:solidFill>
                  <a:srgbClr val="88A44D"/>
                </a:solidFill>
              </a:rPr>
              <a:t>Additional</a:t>
            </a:r>
            <a:r>
              <a:rPr lang="en-US" b="1" u="sng" baseline="0" dirty="0" smtClean="0">
                <a:solidFill>
                  <a:srgbClr val="88A44D"/>
                </a:solidFill>
              </a:rPr>
              <a:t> Projects within ARD budget and business plan not PRAC funded.</a:t>
            </a:r>
          </a:p>
          <a:p>
            <a:endParaRPr lang="en-US" b="1" baseline="0" dirty="0" smtClean="0">
              <a:solidFill>
                <a:srgbClr val="88A44D"/>
              </a:solidFill>
            </a:endParaRPr>
          </a:p>
          <a:p>
            <a:endParaRPr lang="en-US" b="1" dirty="0" smtClean="0">
              <a:solidFill>
                <a:srgbClr val="88A44D"/>
              </a:solidFill>
            </a:endParaRPr>
          </a:p>
          <a:p>
            <a:r>
              <a:rPr lang="en-US" b="1" dirty="0" smtClean="0">
                <a:solidFill>
                  <a:srgbClr val="88A44D"/>
                </a:solidFill>
              </a:rPr>
              <a:t>AB Drought Risk Management Plan</a:t>
            </a:r>
            <a:endParaRPr lang="en-US" b="1" dirty="0" smtClean="0"/>
          </a:p>
          <a:p>
            <a:pPr eaLnBrk="1" hangingPunct="1">
              <a:spcBef>
                <a:spcPct val="0"/>
              </a:spcBef>
            </a:pPr>
            <a:r>
              <a:rPr lang="en-US" sz="1400" dirty="0" smtClean="0"/>
              <a:t>- Targets: Capacity building, outreach and knowledge extension</a:t>
            </a:r>
          </a:p>
          <a:p>
            <a:pPr eaLnBrk="1" hangingPunct="1">
              <a:spcBef>
                <a:spcPct val="0"/>
              </a:spcBef>
            </a:pPr>
            <a:endParaRPr lang="en-US" sz="1400" dirty="0" smtClean="0"/>
          </a:p>
          <a:p>
            <a:pPr eaLnBrk="1" hangingPunct="1">
              <a:spcBef>
                <a:spcPct val="0"/>
              </a:spcBef>
            </a:pPr>
            <a:r>
              <a:rPr lang="en-US" dirty="0" smtClean="0"/>
              <a:t>- Including excessive moisture in a solid drought plan seemed to make sense because similar risk management tools are needed; however, creating a cohesive document to address both is proving to present some challenges.  Separate chapter that focus on drought and excessive moisture may be needed in addition to combined section for risk management strategies/tools for both</a:t>
            </a:r>
          </a:p>
          <a:p>
            <a:pPr eaLnBrk="1" hangingPunct="1">
              <a:spcBef>
                <a:spcPct val="0"/>
              </a:spcBef>
            </a:pPr>
            <a:endParaRPr lang="en-US" dirty="0" smtClean="0"/>
          </a:p>
          <a:p>
            <a:pPr eaLnBrk="1" hangingPunct="1">
              <a:spcBef>
                <a:spcPct val="0"/>
              </a:spcBef>
            </a:pPr>
            <a:r>
              <a:rPr lang="en-US" sz="1400" dirty="0" smtClean="0"/>
              <a:t>- Communication plan is drafted</a:t>
            </a:r>
          </a:p>
          <a:p>
            <a:pPr eaLnBrk="1" hangingPunct="1">
              <a:spcBef>
                <a:spcPct val="0"/>
              </a:spcBef>
            </a:pPr>
            <a:endParaRPr lang="en-US" sz="1400" dirty="0" smtClean="0"/>
          </a:p>
          <a:p>
            <a:pPr eaLnBrk="1" hangingPunct="1">
              <a:spcBef>
                <a:spcPct val="0"/>
              </a:spcBef>
            </a:pPr>
            <a:r>
              <a:rPr lang="en-US" sz="1400" dirty="0" smtClean="0"/>
              <a:t>- Targets: Capacity building, Coordination and management</a:t>
            </a:r>
          </a:p>
          <a:p>
            <a:pPr eaLnBrk="1" hangingPunct="1">
              <a:spcBef>
                <a:spcPct val="0"/>
              </a:spcBef>
            </a:pPr>
            <a:endParaRPr lang="en-US" sz="1400" dirty="0" smtClean="0"/>
          </a:p>
          <a:p>
            <a:pPr eaLnBrk="1" hangingPunct="1">
              <a:spcBef>
                <a:spcPct val="0"/>
              </a:spcBef>
            </a:pPr>
            <a:r>
              <a:rPr lang="en-US" sz="1400" dirty="0" smtClean="0"/>
              <a:t>- Timing of releases a challenge</a:t>
            </a:r>
          </a:p>
          <a:p>
            <a:pPr eaLnBrk="1" hangingPunct="1">
              <a:spcBef>
                <a:spcPct val="0"/>
              </a:spcBef>
            </a:pPr>
            <a:endParaRPr lang="en-US" sz="1400" dirty="0" smtClean="0"/>
          </a:p>
          <a:p>
            <a:pPr eaLnBrk="1" hangingPunct="1">
              <a:spcBef>
                <a:spcPct val="0"/>
              </a:spcBef>
            </a:pPr>
            <a:r>
              <a:rPr lang="en-US" sz="1400" dirty="0" smtClean="0"/>
              <a:t>- Intention to do this once ADRMP is updated to include Excessive Moisture</a:t>
            </a:r>
            <a:endParaRPr lang="en-US" dirty="0" smtClean="0"/>
          </a:p>
          <a:p>
            <a:endParaRPr lang="en-US" dirty="0" smtClean="0"/>
          </a:p>
          <a:p>
            <a:r>
              <a:rPr lang="en-US" b="1" dirty="0" smtClean="0"/>
              <a:t>DEMAG</a:t>
            </a:r>
          </a:p>
          <a:p>
            <a:pPr eaLnBrk="1" hangingPunct="1">
              <a:spcBef>
                <a:spcPct val="0"/>
              </a:spcBef>
            </a:pPr>
            <a:r>
              <a:rPr lang="en-US" sz="1200" dirty="0" smtClean="0"/>
              <a:t>- Stakeholder dialogue, Coordination and management.</a:t>
            </a:r>
          </a:p>
          <a:p>
            <a:pPr eaLnBrk="1" hangingPunct="1">
              <a:spcBef>
                <a:spcPct val="0"/>
              </a:spcBef>
            </a:pPr>
            <a:r>
              <a:rPr lang="en-US" sz="1200" dirty="0" smtClean="0"/>
              <a:t> </a:t>
            </a:r>
          </a:p>
          <a:p>
            <a:pPr eaLnBrk="1" hangingPunct="1">
              <a:spcBef>
                <a:spcPct val="0"/>
              </a:spcBef>
            </a:pPr>
            <a:r>
              <a:rPr lang="en-US" sz="1200" dirty="0" smtClean="0"/>
              <a:t>- Purpose of the DEMAG is to provide recommendations to ARD DM that are </a:t>
            </a:r>
            <a:r>
              <a:rPr lang="en-US" sz="1200" b="1" dirty="0" smtClean="0"/>
              <a:t>strongly supported by industry</a:t>
            </a:r>
          </a:p>
          <a:p>
            <a:pPr eaLnBrk="1" hangingPunct="1">
              <a:spcBef>
                <a:spcPct val="0"/>
              </a:spcBef>
            </a:pPr>
            <a:endParaRPr lang="en-US" sz="1200" dirty="0" smtClean="0"/>
          </a:p>
          <a:p>
            <a:pPr eaLnBrk="1" hangingPunct="1">
              <a:spcBef>
                <a:spcPct val="0"/>
              </a:spcBef>
            </a:pPr>
            <a:r>
              <a:rPr lang="en-US" sz="1200" dirty="0" smtClean="0"/>
              <a:t>- Including industry stakeholder groups and several levels of government strengthens recommendations</a:t>
            </a:r>
            <a:r>
              <a:rPr lang="en-US" dirty="0" smtClean="0"/>
              <a:t>.</a:t>
            </a:r>
          </a:p>
          <a:p>
            <a:pPr eaLnBrk="1" hangingPunct="1">
              <a:spcBef>
                <a:spcPct val="0"/>
              </a:spcBef>
              <a:defRPr/>
            </a:pPr>
            <a:endParaRPr lang="en-US" b="1" dirty="0" smtClean="0"/>
          </a:p>
          <a:p>
            <a:pPr eaLnBrk="1" hangingPunct="1">
              <a:spcBef>
                <a:spcPct val="0"/>
              </a:spcBef>
              <a:defRPr/>
            </a:pPr>
            <a:r>
              <a:rPr lang="en-US" b="1" dirty="0" smtClean="0"/>
              <a:t>Peace River Water Hauling Infrastructure Program (PRWHIP)</a:t>
            </a:r>
          </a:p>
          <a:p>
            <a:pPr eaLnBrk="1" hangingPunct="1">
              <a:spcBef>
                <a:spcPct val="0"/>
              </a:spcBef>
              <a:defRPr/>
            </a:pPr>
            <a:endParaRPr lang="en-US" dirty="0" smtClean="0"/>
          </a:p>
          <a:p>
            <a:pPr eaLnBrk="1" hangingPunct="1">
              <a:spcBef>
                <a:spcPct val="0"/>
              </a:spcBef>
              <a:defRPr/>
            </a:pPr>
            <a:r>
              <a:rPr lang="en-US" dirty="0" smtClean="0"/>
              <a:t>- To provide funding for the development of water hauling infrastructure for municipalities to improve rural residents access to water and reduce time required to haul water</a:t>
            </a:r>
          </a:p>
          <a:p>
            <a:pPr eaLnBrk="1" hangingPunct="1">
              <a:spcBef>
                <a:spcPct val="0"/>
              </a:spcBef>
              <a:defRPr/>
            </a:pPr>
            <a:endParaRPr lang="en-US" dirty="0" smtClean="0"/>
          </a:p>
          <a:p>
            <a:pPr eaLnBrk="1" hangingPunct="1">
              <a:spcBef>
                <a:spcPct val="0"/>
              </a:spcBef>
              <a:defRPr/>
            </a:pPr>
            <a:r>
              <a:rPr lang="en-US" dirty="0" smtClean="0"/>
              <a:t>- Targets: Risk and vulnerability assessment (prioritizing adaptive responses)</a:t>
            </a:r>
          </a:p>
          <a:p>
            <a:pPr>
              <a:defRPr/>
            </a:pPr>
            <a:endParaRPr lang="en-US" dirty="0" smtClean="0"/>
          </a:p>
          <a:p>
            <a:pPr>
              <a:defRPr/>
            </a:pPr>
            <a:r>
              <a:rPr lang="en-US" b="1" dirty="0" smtClean="0">
                <a:solidFill>
                  <a:srgbClr val="88A44D"/>
                </a:solidFill>
              </a:rPr>
              <a:t>Weather Stations/Data</a:t>
            </a:r>
            <a:endParaRPr lang="en-US" b="1" dirty="0" smtClean="0"/>
          </a:p>
          <a:p>
            <a:pPr>
              <a:defRPr/>
            </a:pPr>
            <a:endParaRPr lang="en-US" dirty="0" smtClean="0"/>
          </a:p>
          <a:p>
            <a:pPr>
              <a:defRPr/>
            </a:pPr>
            <a:r>
              <a:rPr lang="en-US" dirty="0" smtClean="0"/>
              <a:t>- ARD continues to collect robust data from a network of weather stations that can be used for reporting, program delivery (AFSC), and planning for a variety of conditions.</a:t>
            </a:r>
          </a:p>
          <a:p>
            <a:pPr>
              <a:defRPr/>
            </a:pPr>
            <a:endParaRPr lang="en-US" dirty="0" smtClean="0"/>
          </a:p>
          <a:p>
            <a:pPr>
              <a:defRPr/>
            </a:pPr>
            <a:r>
              <a:rPr lang="en-US" b="1" dirty="0" smtClean="0">
                <a:solidFill>
                  <a:srgbClr val="88A44D"/>
                </a:solidFill>
              </a:rPr>
              <a:t>Additional Weather Stations</a:t>
            </a:r>
            <a:endParaRPr lang="en-US" b="1" dirty="0" smtClean="0"/>
          </a:p>
          <a:p>
            <a:pPr>
              <a:defRPr/>
            </a:pPr>
            <a:endParaRPr lang="en-US" b="1" dirty="0" smtClean="0"/>
          </a:p>
          <a:p>
            <a:pPr eaLnBrk="1" hangingPunct="1">
              <a:defRPr/>
            </a:pPr>
            <a:r>
              <a:rPr lang="en-US" dirty="0" smtClean="0"/>
              <a:t>- Plan for an additional 50 weather stations</a:t>
            </a:r>
          </a:p>
          <a:p>
            <a:pPr eaLnBrk="1" hangingPunct="1">
              <a:buFontTx/>
              <a:buChar char="-"/>
              <a:defRPr/>
            </a:pPr>
            <a:r>
              <a:rPr lang="en-US" dirty="0" smtClean="0"/>
              <a:t>Lack of available funding creating an obstacle to expansion</a:t>
            </a:r>
          </a:p>
          <a:p>
            <a:pPr eaLnBrk="1" hangingPunct="1">
              <a:defRPr/>
            </a:pPr>
            <a:endParaRPr lang="en-US" dirty="0" smtClean="0">
              <a:solidFill>
                <a:srgbClr val="88A44D"/>
              </a:solidFill>
            </a:endParaRPr>
          </a:p>
          <a:p>
            <a:pPr eaLnBrk="1" hangingPunct="1">
              <a:defRPr/>
            </a:pPr>
            <a:r>
              <a:rPr lang="en-US" b="1" dirty="0" smtClean="0">
                <a:solidFill>
                  <a:srgbClr val="88A44D"/>
                </a:solidFill>
              </a:rPr>
              <a:t>Water Pumping Program</a:t>
            </a:r>
            <a:endParaRPr lang="en-US" b="1" dirty="0" smtClean="0"/>
          </a:p>
          <a:p>
            <a:pPr eaLnBrk="1" hangingPunct="1">
              <a:buFontTx/>
              <a:buChar char="-"/>
              <a:defRPr/>
            </a:pPr>
            <a:endParaRPr lang="en-US" dirty="0" smtClean="0"/>
          </a:p>
          <a:p>
            <a:pPr eaLnBrk="1" hangingPunct="1">
              <a:buFontTx/>
              <a:buChar char="-"/>
              <a:defRPr/>
            </a:pPr>
            <a:r>
              <a:rPr lang="en-US" dirty="0" smtClean="0"/>
              <a:t>Program policy reviewed and adjusted to respond to extreme weather events</a:t>
            </a:r>
          </a:p>
          <a:p>
            <a:pPr eaLnBrk="1" hangingPunct="1">
              <a:buFontTx/>
              <a:buChar char="-"/>
              <a:defRPr/>
            </a:pPr>
            <a:endParaRPr lang="en-US" dirty="0" smtClean="0"/>
          </a:p>
          <a:p>
            <a:pPr eaLnBrk="1" hangingPunct="1">
              <a:defRPr/>
            </a:pPr>
            <a:r>
              <a:rPr lang="en-US" b="1" dirty="0" smtClean="0">
                <a:solidFill>
                  <a:srgbClr val="88A44D"/>
                </a:solidFill>
              </a:rPr>
              <a:t>Water Management Program</a:t>
            </a:r>
            <a:endParaRPr lang="en-US" b="1" dirty="0" smtClean="0"/>
          </a:p>
          <a:p>
            <a:pPr eaLnBrk="1" hangingPunct="1">
              <a:buFontTx/>
              <a:buChar char="-"/>
              <a:defRPr/>
            </a:pPr>
            <a:endParaRPr lang="en-US" dirty="0" smtClean="0"/>
          </a:p>
          <a:p>
            <a:pPr eaLnBrk="1" hangingPunct="1">
              <a:defRPr/>
            </a:pPr>
            <a:r>
              <a:rPr lang="en-US" dirty="0" smtClean="0"/>
              <a:t>- Addresses drought preparedness</a:t>
            </a:r>
          </a:p>
          <a:p>
            <a:pPr eaLnBrk="1" hangingPunct="1">
              <a:defRPr/>
            </a:pPr>
            <a:r>
              <a:rPr lang="en-US" dirty="0" smtClean="0"/>
              <a:t>- Growing Forward program delivered by ARD water specialists</a:t>
            </a:r>
          </a:p>
          <a:p>
            <a:pPr eaLnBrk="1" hangingPunct="1">
              <a:buFontTx/>
              <a:buChar char="-"/>
              <a:defRPr/>
            </a:pPr>
            <a:endParaRPr lang="en-US" dirty="0" smtClean="0"/>
          </a:p>
          <a:p>
            <a:pPr eaLnBrk="1" hangingPunct="1">
              <a:defRPr/>
            </a:pPr>
            <a:r>
              <a:rPr lang="en-US" b="1" dirty="0" smtClean="0">
                <a:solidFill>
                  <a:srgbClr val="88A44D"/>
                </a:solidFill>
              </a:rPr>
              <a:t>Long term water supply</a:t>
            </a:r>
            <a:endParaRPr lang="en-US" b="1" dirty="0" smtClean="0"/>
          </a:p>
          <a:p>
            <a:pPr eaLnBrk="1" hangingPunct="1">
              <a:buFontTx/>
              <a:buChar char="-"/>
              <a:defRPr/>
            </a:pPr>
            <a:endParaRPr lang="en-US" dirty="0" smtClean="0"/>
          </a:p>
          <a:p>
            <a:pPr eaLnBrk="1" hangingPunct="1">
              <a:defRPr/>
            </a:pPr>
            <a:r>
              <a:rPr lang="en-US" dirty="0" smtClean="0"/>
              <a:t>- ARD Team developing long-term water supply options</a:t>
            </a:r>
          </a:p>
          <a:p>
            <a:pPr eaLnBrk="1" hangingPunct="1">
              <a:defRPr/>
            </a:pPr>
            <a:r>
              <a:rPr lang="en-US" dirty="0" smtClean="0"/>
              <a:t>- 25 year strategic water plan being developed with 5 and 10 year goals</a:t>
            </a:r>
          </a:p>
          <a:p>
            <a:pPr eaLnBrk="1" hangingPunct="1">
              <a:buFontTx/>
              <a:buChar char="-"/>
              <a:defRPr/>
            </a:pPr>
            <a:endParaRPr lang="en-US" dirty="0" smtClean="0"/>
          </a:p>
          <a:p>
            <a:pPr>
              <a:defRPr/>
            </a:pPr>
            <a:r>
              <a:rPr lang="en-US" b="1" dirty="0" smtClean="0">
                <a:solidFill>
                  <a:srgbClr val="88A44D"/>
                </a:solidFill>
              </a:rPr>
              <a:t>Crop Development</a:t>
            </a:r>
          </a:p>
          <a:p>
            <a:pPr>
              <a:defRPr/>
            </a:pPr>
            <a:r>
              <a:rPr lang="en-US" b="1" dirty="0" smtClean="0">
                <a:solidFill>
                  <a:srgbClr val="88A44D"/>
                </a:solidFill>
              </a:rPr>
              <a:t>- </a:t>
            </a:r>
            <a:r>
              <a:rPr lang="en-US" dirty="0" smtClean="0"/>
              <a:t>On-going  development work on crop drought resistance</a:t>
            </a:r>
          </a:p>
          <a:p>
            <a:pPr>
              <a:defRPr/>
            </a:pPr>
            <a:endParaRPr lang="en-CA" b="1" dirty="0"/>
          </a:p>
        </p:txBody>
      </p:sp>
      <p:sp>
        <p:nvSpPr>
          <p:cNvPr id="4" name="Slide Number Placeholder 3"/>
          <p:cNvSpPr>
            <a:spLocks noGrp="1"/>
          </p:cNvSpPr>
          <p:nvPr>
            <p:ph type="sldNum" sz="quarter" idx="5"/>
          </p:nvPr>
        </p:nvSpPr>
        <p:spPr/>
        <p:txBody>
          <a:bodyPr/>
          <a:lstStyle/>
          <a:p>
            <a:pPr>
              <a:defRPr/>
            </a:pPr>
            <a:fld id="{6C76077F-C9B4-4D46-8EFB-91BAB30D06EA}"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Contracted Steven </a:t>
            </a:r>
            <a:r>
              <a:rPr lang="en-US" sz="1200" kern="1200" dirty="0" err="1" smtClean="0">
                <a:solidFill>
                  <a:schemeClr val="tx1"/>
                </a:solidFill>
                <a:latin typeface="+mn-lt"/>
                <a:ea typeface="+mn-ea"/>
                <a:cs typeface="+mn-cs"/>
              </a:rPr>
              <a:t>Quiring</a:t>
            </a:r>
            <a:r>
              <a:rPr lang="en-US" sz="1200" kern="1200" dirty="0" smtClean="0">
                <a:solidFill>
                  <a:schemeClr val="tx1"/>
                </a:solidFill>
                <a:latin typeface="+mn-lt"/>
                <a:ea typeface="+mn-ea"/>
                <a:cs typeface="+mn-cs"/>
              </a:rPr>
              <a:t> with Texas A&amp;M Dept of Geography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Part I - Research Questions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Review  and describe strengths and weaknesses of drought and excessive moisture indicators and models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Recommendations on which are most appropriate for SK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Reviewed the following:</a:t>
            </a:r>
          </a:p>
          <a:p>
            <a:pPr lvl="0">
              <a:buFont typeface="Arial" pitchFamily="34" charset="0"/>
              <a:buChar char="•"/>
            </a:pPr>
            <a:r>
              <a:rPr lang="en-US" sz="1200" kern="1200" dirty="0" smtClean="0">
                <a:solidFill>
                  <a:schemeClr val="tx1"/>
                </a:solidFill>
                <a:latin typeface="+mn-lt"/>
                <a:ea typeface="+mn-ea"/>
                <a:cs typeface="+mn-cs"/>
              </a:rPr>
              <a:t>Palmer Drought Severity Index (PDSI) and Moisture Anomaly Index (Z)</a:t>
            </a:r>
          </a:p>
          <a:p>
            <a:pPr lvl="0">
              <a:buFont typeface="Arial" pitchFamily="34" charset="0"/>
              <a:buChar char="•"/>
            </a:pPr>
            <a:r>
              <a:rPr lang="en-US" sz="1200" kern="1200" dirty="0" smtClean="0">
                <a:solidFill>
                  <a:schemeClr val="tx1"/>
                </a:solidFill>
                <a:latin typeface="+mn-lt"/>
                <a:ea typeface="+mn-ea"/>
                <a:cs typeface="+mn-cs"/>
              </a:rPr>
              <a:t>Standardized Precipitation Index (SPI) and Standardized Precipitation/</a:t>
            </a:r>
            <a:r>
              <a:rPr lang="en-US" sz="1200" kern="1200" dirty="0" err="1" smtClean="0">
                <a:solidFill>
                  <a:schemeClr val="tx1"/>
                </a:solidFill>
                <a:latin typeface="+mn-lt"/>
                <a:ea typeface="+mn-ea"/>
                <a:cs typeface="+mn-cs"/>
              </a:rPr>
              <a:t>Evapotranspiration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Index (SPEI)</a:t>
            </a:r>
          </a:p>
          <a:p>
            <a:pPr lvl="0">
              <a:buFont typeface="Arial" pitchFamily="34" charset="0"/>
              <a:buChar char="•"/>
            </a:pPr>
            <a:r>
              <a:rPr lang="en-US" sz="1200" kern="1200" dirty="0" smtClean="0">
                <a:solidFill>
                  <a:schemeClr val="tx1"/>
                </a:solidFill>
                <a:latin typeface="+mn-lt"/>
                <a:ea typeface="+mn-ea"/>
                <a:cs typeface="+mn-cs"/>
              </a:rPr>
              <a:t>Vegetation Condition Index (VCI) </a:t>
            </a:r>
          </a:p>
          <a:p>
            <a:pPr lvl="0">
              <a:buFont typeface="Arial" pitchFamily="34" charset="0"/>
              <a:buChar char="•"/>
            </a:pPr>
            <a:r>
              <a:rPr lang="en-US" sz="1200" kern="1200" dirty="0" smtClean="0">
                <a:solidFill>
                  <a:schemeClr val="tx1"/>
                </a:solidFill>
                <a:latin typeface="+mn-lt"/>
                <a:ea typeface="+mn-ea"/>
                <a:cs typeface="+mn-cs"/>
              </a:rPr>
              <a:t>Vegetation Drought Response Index (</a:t>
            </a:r>
            <a:r>
              <a:rPr lang="en-US" sz="1200" kern="1200" dirty="0" err="1" smtClean="0">
                <a:solidFill>
                  <a:schemeClr val="tx1"/>
                </a:solidFill>
                <a:latin typeface="+mn-lt"/>
                <a:ea typeface="+mn-ea"/>
                <a:cs typeface="+mn-cs"/>
              </a:rPr>
              <a:t>VegDRI</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Stubble Subsoil Moisture </a:t>
            </a:r>
          </a:p>
          <a:p>
            <a:pPr lvl="0">
              <a:buFont typeface="Arial" pitchFamily="34" charset="0"/>
              <a:buChar char="•"/>
            </a:pPr>
            <a:r>
              <a:rPr lang="en-US" sz="1200" kern="1200" dirty="0" smtClean="0">
                <a:solidFill>
                  <a:schemeClr val="tx1"/>
                </a:solidFill>
                <a:latin typeface="+mn-lt"/>
                <a:ea typeface="+mn-ea"/>
                <a:cs typeface="+mn-cs"/>
              </a:rPr>
              <a:t>Variable Infiltration Capacity (VIC) (Soil Moisture Model)</a:t>
            </a:r>
          </a:p>
          <a:p>
            <a:pPr lvl="0">
              <a:buFont typeface="Arial" pitchFamily="34" charset="0"/>
              <a:buChar char="•"/>
            </a:pPr>
            <a:r>
              <a:rPr lang="en-US" sz="1200" kern="1200" dirty="0" smtClean="0">
                <a:solidFill>
                  <a:schemeClr val="tx1"/>
                </a:solidFill>
                <a:latin typeface="+mn-lt"/>
                <a:ea typeface="+mn-ea"/>
                <a:cs typeface="+mn-cs"/>
              </a:rPr>
              <a:t>Percent Normal and Precipitation Deciles</a:t>
            </a:r>
          </a:p>
          <a:p>
            <a:pPr lvl="0">
              <a:buFont typeface="Arial" pitchFamily="34" charset="0"/>
              <a:buChar char="•"/>
            </a:pPr>
            <a:r>
              <a:rPr lang="en-US" sz="1200" kern="1200" dirty="0" smtClean="0">
                <a:solidFill>
                  <a:schemeClr val="tx1"/>
                </a:solidFill>
                <a:latin typeface="+mn-lt"/>
                <a:ea typeface="+mn-ea"/>
                <a:cs typeface="+mn-cs"/>
              </a:rPr>
              <a:t>Precipitation (P) and Potential </a:t>
            </a:r>
            <a:r>
              <a:rPr lang="en-US" sz="1200" kern="1200" dirty="0" err="1" smtClean="0">
                <a:solidFill>
                  <a:schemeClr val="tx1"/>
                </a:solidFill>
                <a:latin typeface="+mn-lt"/>
                <a:ea typeface="+mn-ea"/>
                <a:cs typeface="+mn-cs"/>
              </a:rPr>
              <a:t>Evapotranspiration</a:t>
            </a:r>
            <a:r>
              <a:rPr lang="en-US" sz="1200" kern="1200" dirty="0" smtClean="0">
                <a:solidFill>
                  <a:schemeClr val="tx1"/>
                </a:solidFill>
                <a:latin typeface="+mn-lt"/>
                <a:ea typeface="+mn-ea"/>
                <a:cs typeface="+mn-cs"/>
              </a:rPr>
              <a:t> (PET) </a:t>
            </a:r>
          </a:p>
          <a:p>
            <a:pPr lvl="0">
              <a:buFont typeface="Arial" pitchFamily="34" charset="0"/>
              <a:buChar char="•"/>
            </a:pPr>
            <a:r>
              <a:rPr lang="en-US" sz="1200" kern="1200" dirty="0" smtClean="0">
                <a:solidFill>
                  <a:schemeClr val="tx1"/>
                </a:solidFill>
                <a:latin typeface="+mn-lt"/>
                <a:ea typeface="+mn-ea"/>
                <a:cs typeface="+mn-cs"/>
              </a:rPr>
              <a:t>Crop Reports</a:t>
            </a:r>
          </a:p>
          <a:p>
            <a:pPr lvl="0">
              <a:buFont typeface="Arial" pitchFamily="34" charset="0"/>
              <a:buChar char="•"/>
            </a:pPr>
            <a:r>
              <a:rPr lang="en-US" sz="1200" kern="1200" dirty="0" smtClean="0">
                <a:solidFill>
                  <a:schemeClr val="tx1"/>
                </a:solidFill>
                <a:latin typeface="+mn-lt"/>
                <a:ea typeface="+mn-ea"/>
                <a:cs typeface="+mn-cs"/>
              </a:rPr>
              <a:t>Palmer Hydrological Drought Index (PHDI)</a:t>
            </a:r>
          </a:p>
          <a:p>
            <a:pPr lvl="0">
              <a:buFont typeface="Arial" pitchFamily="34" charset="0"/>
              <a:buChar char="•"/>
            </a:pPr>
            <a:r>
              <a:rPr lang="en-US" sz="1200" kern="1200" dirty="0" smtClean="0">
                <a:solidFill>
                  <a:schemeClr val="tx1"/>
                </a:solidFill>
                <a:latin typeface="+mn-lt"/>
                <a:ea typeface="+mn-ea"/>
                <a:cs typeface="+mn-cs"/>
              </a:rPr>
              <a:t>Surface Water Supply Index (SWSI) </a:t>
            </a:r>
          </a:p>
          <a:p>
            <a:pPr lvl="0">
              <a:buFont typeface="Arial" pitchFamily="34" charset="0"/>
              <a:buChar char="•"/>
            </a:pPr>
            <a:r>
              <a:rPr lang="en-US" sz="1200" kern="1200" dirty="0" err="1" smtClean="0">
                <a:solidFill>
                  <a:schemeClr val="tx1"/>
                </a:solidFill>
                <a:latin typeface="+mn-lt"/>
                <a:ea typeface="+mn-ea"/>
                <a:cs typeface="+mn-cs"/>
              </a:rPr>
              <a:t>Streamflow</a:t>
            </a:r>
            <a:r>
              <a:rPr lang="en-US" sz="1200" kern="1200" dirty="0" smtClean="0">
                <a:solidFill>
                  <a:schemeClr val="tx1"/>
                </a:solidFill>
                <a:latin typeface="+mn-lt"/>
                <a:ea typeface="+mn-ea"/>
                <a:cs typeface="+mn-cs"/>
              </a:rPr>
              <a:t>, Lake and Reservoir Levels</a:t>
            </a:r>
          </a:p>
          <a:p>
            <a:pPr lvl="0">
              <a:buFont typeface="Arial" pitchFamily="34" charset="0"/>
              <a:buChar char="•"/>
            </a:pPr>
            <a:r>
              <a:rPr lang="en-US" sz="1200" kern="1200" dirty="0" smtClean="0">
                <a:solidFill>
                  <a:schemeClr val="tx1"/>
                </a:solidFill>
                <a:latin typeface="+mn-lt"/>
                <a:ea typeface="+mn-ea"/>
                <a:cs typeface="+mn-cs"/>
              </a:rPr>
              <a:t>Cold Regions Hydrological Model (CRHM) </a:t>
            </a:r>
          </a:p>
          <a:p>
            <a:pPr lvl="0">
              <a:buFont typeface="Arial" pitchFamily="34" charset="0"/>
              <a:buChar char="•"/>
            </a:pPr>
            <a:r>
              <a:rPr lang="en-US" sz="1200" kern="1200" dirty="0" smtClean="0">
                <a:solidFill>
                  <a:schemeClr val="tx1"/>
                </a:solidFill>
                <a:latin typeface="+mn-lt"/>
                <a:ea typeface="+mn-ea"/>
                <a:cs typeface="+mn-cs"/>
              </a:rPr>
              <a:t>Virtual Watersheds</a:t>
            </a:r>
          </a:p>
          <a:p>
            <a:pPr lvl="0">
              <a:buFont typeface="Arial" pitchFamily="34" charset="0"/>
              <a:buChar cha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Qualitative Analysis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Criterion</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Relative Importance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Robustness		30%</a:t>
            </a:r>
          </a:p>
          <a:p>
            <a:r>
              <a:rPr lang="en-US" sz="1200" kern="1200" dirty="0" smtClean="0">
                <a:solidFill>
                  <a:schemeClr val="tx1"/>
                </a:solidFill>
                <a:latin typeface="+mn-lt"/>
                <a:ea typeface="+mn-ea"/>
                <a:cs typeface="+mn-cs"/>
              </a:rPr>
              <a:t>Tractability		25%</a:t>
            </a:r>
          </a:p>
          <a:p>
            <a:r>
              <a:rPr lang="en-US" sz="1200" kern="1200" dirty="0" smtClean="0">
                <a:solidFill>
                  <a:schemeClr val="tx1"/>
                </a:solidFill>
                <a:latin typeface="+mn-lt"/>
                <a:ea typeface="+mn-ea"/>
                <a:cs typeface="+mn-cs"/>
              </a:rPr>
              <a:t>Transparency	 	15%</a:t>
            </a:r>
          </a:p>
          <a:p>
            <a:r>
              <a:rPr lang="en-US" sz="1200" kern="1200" dirty="0" smtClean="0">
                <a:solidFill>
                  <a:schemeClr val="tx1"/>
                </a:solidFill>
                <a:latin typeface="+mn-lt"/>
                <a:ea typeface="+mn-ea"/>
                <a:cs typeface="+mn-cs"/>
              </a:rPr>
              <a:t>Sophistication	10%</a:t>
            </a:r>
          </a:p>
          <a:p>
            <a:r>
              <a:rPr lang="en-US" sz="1200" kern="1200" dirty="0" err="1" smtClean="0">
                <a:solidFill>
                  <a:schemeClr val="tx1"/>
                </a:solidFill>
                <a:latin typeface="+mn-lt"/>
                <a:ea typeface="+mn-ea"/>
                <a:cs typeface="+mn-cs"/>
              </a:rPr>
              <a:t>Extendability</a:t>
            </a:r>
            <a:r>
              <a:rPr lang="en-US" sz="1200" kern="1200" dirty="0" smtClean="0">
                <a:solidFill>
                  <a:schemeClr val="tx1"/>
                </a:solidFill>
                <a:latin typeface="+mn-lt"/>
                <a:ea typeface="+mn-ea"/>
                <a:cs typeface="+mn-cs"/>
              </a:rPr>
              <a:t>		10%</a:t>
            </a:r>
          </a:p>
          <a:p>
            <a:r>
              <a:rPr lang="en-US" sz="1200" kern="1200" dirty="0" smtClean="0">
                <a:solidFill>
                  <a:schemeClr val="tx1"/>
                </a:solidFill>
                <a:latin typeface="+mn-lt"/>
                <a:ea typeface="+mn-ea"/>
                <a:cs typeface="+mn-cs"/>
              </a:rPr>
              <a:t>Dimensionality	10%</a:t>
            </a:r>
          </a:p>
          <a:p>
            <a:pPr lvl="0">
              <a:buFont typeface="Arial" pitchFamily="34" charset="0"/>
              <a:buChar cha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Drought Monitoring Results – All three except for P-PET is currently available in SK</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P-PET – Precipitation (P) and Potential </a:t>
            </a:r>
            <a:r>
              <a:rPr lang="en-US" sz="1200" kern="1200" dirty="0" err="1" smtClean="0">
                <a:solidFill>
                  <a:schemeClr val="tx1"/>
                </a:solidFill>
                <a:latin typeface="+mn-lt"/>
                <a:ea typeface="+mn-ea"/>
                <a:cs typeface="+mn-cs"/>
              </a:rPr>
              <a:t>Evapotranspiration</a:t>
            </a:r>
            <a:r>
              <a:rPr lang="en-US" sz="1200" kern="1200" dirty="0" smtClean="0">
                <a:solidFill>
                  <a:schemeClr val="tx1"/>
                </a:solidFill>
                <a:latin typeface="+mn-lt"/>
                <a:ea typeface="+mn-ea"/>
                <a:cs typeface="+mn-cs"/>
              </a:rPr>
              <a:t> (PET)</a:t>
            </a:r>
          </a:p>
          <a:p>
            <a:pPr lvl="1"/>
            <a:r>
              <a:rPr lang="en-US" sz="1200" kern="1200" dirty="0" smtClean="0">
                <a:solidFill>
                  <a:schemeClr val="tx1"/>
                </a:solidFill>
                <a:latin typeface="+mn-lt"/>
                <a:ea typeface="+mn-ea"/>
                <a:cs typeface="+mn-cs"/>
              </a:rPr>
              <a:t>Utilizes potential </a:t>
            </a:r>
            <a:r>
              <a:rPr lang="en-US" sz="1200" kern="1200" dirty="0" err="1" smtClean="0">
                <a:solidFill>
                  <a:schemeClr val="tx1"/>
                </a:solidFill>
                <a:latin typeface="+mn-lt"/>
                <a:ea typeface="+mn-ea"/>
                <a:cs typeface="+mn-cs"/>
              </a:rPr>
              <a:t>evapotranspiration</a:t>
            </a:r>
            <a:r>
              <a:rPr lang="en-US" sz="1200" kern="1200" dirty="0" smtClean="0">
                <a:solidFill>
                  <a:schemeClr val="tx1"/>
                </a:solidFill>
                <a:latin typeface="+mn-lt"/>
                <a:ea typeface="+mn-ea"/>
                <a:cs typeface="+mn-cs"/>
              </a:rPr>
              <a:t> where many indices just look at precipitation</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Deciles/percentiles </a:t>
            </a:r>
          </a:p>
          <a:p>
            <a:pPr lvl="1"/>
            <a:r>
              <a:rPr lang="en-US" sz="1200" kern="1200" dirty="0" smtClean="0">
                <a:solidFill>
                  <a:schemeClr val="tx1"/>
                </a:solidFill>
                <a:latin typeface="+mn-lt"/>
                <a:ea typeface="+mn-ea"/>
                <a:cs typeface="+mn-cs"/>
              </a:rPr>
              <a:t>Percent normal is a simple method for comparing observed precipitation to normal precipitation for a particular location and time period. Observed precipitation is divided by normal (mean) precipitation (usually based on 30 years of data) and the result is expressed as a percentage. </a:t>
            </a:r>
          </a:p>
          <a:p>
            <a:pPr lvl="1"/>
            <a:r>
              <a:rPr lang="en-US" sz="1200" kern="1200" dirty="0" smtClean="0">
                <a:solidFill>
                  <a:schemeClr val="tx1"/>
                </a:solidFill>
                <a:latin typeface="+mn-lt"/>
                <a:ea typeface="+mn-ea"/>
                <a:cs typeface="+mn-cs"/>
              </a:rPr>
              <a:t>Deciles are simple to calculate, but they require a relatively long record of precipitation.</a:t>
            </a:r>
          </a:p>
          <a:p>
            <a:pPr lvl="1"/>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SPI – </a:t>
            </a:r>
            <a:r>
              <a:rPr lang="en-US" sz="1200" kern="1200" dirty="0" err="1" smtClean="0">
                <a:solidFill>
                  <a:schemeClr val="tx1"/>
                </a:solidFill>
                <a:latin typeface="+mn-lt"/>
                <a:ea typeface="+mn-ea"/>
                <a:cs typeface="+mn-cs"/>
              </a:rPr>
              <a:t>Standaridized</a:t>
            </a:r>
            <a:r>
              <a:rPr lang="en-US" sz="1200" kern="1200" dirty="0" smtClean="0">
                <a:solidFill>
                  <a:schemeClr val="tx1"/>
                </a:solidFill>
                <a:latin typeface="+mn-lt"/>
                <a:ea typeface="+mn-ea"/>
                <a:cs typeface="+mn-cs"/>
              </a:rPr>
              <a:t> Precipitation Index</a:t>
            </a:r>
          </a:p>
          <a:p>
            <a:pPr lvl="1"/>
            <a:r>
              <a:rPr lang="en-US" sz="1200" kern="1200" dirty="0" smtClean="0">
                <a:solidFill>
                  <a:schemeClr val="tx1"/>
                </a:solidFill>
                <a:latin typeface="+mn-lt"/>
                <a:ea typeface="+mn-ea"/>
                <a:cs typeface="+mn-cs"/>
              </a:rPr>
              <a:t>It is produced by standardizing the probability of observed precipitation for any duration. For example, durations of weeks or months can be used to apply this index for agricultural or meteorological purposes, and longer durations of years can be used to apply this index to water supply and water management purposes </a:t>
            </a:r>
          </a:p>
          <a:p>
            <a:pPr lvl="0">
              <a:buFont typeface="Arial" pitchFamily="34" charset="0"/>
              <a:buChar cha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Hydrological Monitoring Conditions Results</a:t>
            </a:r>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Streamflow</a:t>
            </a:r>
            <a:r>
              <a:rPr lang="en-US" sz="1200" kern="1200" dirty="0" smtClean="0">
                <a:solidFill>
                  <a:schemeClr val="tx1"/>
                </a:solidFill>
                <a:latin typeface="+mn-lt"/>
                <a:ea typeface="+mn-ea"/>
                <a:cs typeface="+mn-cs"/>
              </a:rPr>
              <a:t>, Reservoir and lake percentiles and SPI are the indices/models recommended for SK</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All are available in SK, however, </a:t>
            </a:r>
            <a:r>
              <a:rPr lang="en-US" sz="1200" kern="1200" dirty="0" err="1" smtClean="0">
                <a:solidFill>
                  <a:schemeClr val="tx1"/>
                </a:solidFill>
                <a:latin typeface="+mn-lt"/>
                <a:ea typeface="+mn-ea"/>
                <a:cs typeface="+mn-cs"/>
              </a:rPr>
              <a:t>streamflow</a:t>
            </a:r>
            <a:r>
              <a:rPr lang="en-US" sz="1200" kern="1200" dirty="0" smtClean="0">
                <a:solidFill>
                  <a:schemeClr val="tx1"/>
                </a:solidFill>
                <a:latin typeface="+mn-lt"/>
                <a:ea typeface="+mn-ea"/>
                <a:cs typeface="+mn-cs"/>
              </a:rPr>
              <a:t>, lake and reservoir levels are not being used to calculate percentiles.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Overall, no single index can represent all aspects of agricultural/meteorological or hydrological/water supply drought so it is best to use a multi-index approach for operational monitoring of moisture conditions.</a:t>
            </a:r>
          </a:p>
          <a:p>
            <a:pPr lvl="0">
              <a:buFont typeface="Arial" pitchFamily="34" charset="0"/>
              <a:buChar cha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A86CD3-B5D2-4D66-B926-CBCB26AC778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latin typeface="+mn-lt"/>
                <a:ea typeface="+mn-ea"/>
                <a:cs typeface="+mn-cs"/>
              </a:rPr>
              <a:t>Part II – Research Questions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Review existing observation networks (ID inadequacies). Review existing interpolation techniques</a:t>
            </a:r>
          </a:p>
          <a:p>
            <a:pPr lvl="0"/>
            <a:r>
              <a:rPr lang="en-US" sz="1200" kern="1200" dirty="0" smtClean="0">
                <a:solidFill>
                  <a:schemeClr val="tx1"/>
                </a:solidFill>
                <a:latin typeface="+mn-lt"/>
                <a:ea typeface="+mn-ea"/>
                <a:cs typeface="+mn-cs"/>
              </a:rPr>
              <a:t>Recommendations to improve monitoring in SK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Reviewed Observation Networks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Environment Canada</a:t>
            </a:r>
          </a:p>
          <a:p>
            <a:pPr lvl="1">
              <a:buFont typeface="Arial" pitchFamily="34" charset="0"/>
              <a:buChar char="•"/>
            </a:pPr>
            <a:r>
              <a:rPr lang="en-US" sz="1200" kern="1200" dirty="0" smtClean="0">
                <a:solidFill>
                  <a:schemeClr val="tx1"/>
                </a:solidFill>
                <a:latin typeface="+mn-lt"/>
                <a:ea typeface="+mn-ea"/>
                <a:cs typeface="+mn-cs"/>
              </a:rPr>
              <a:t> 138 stations – described as a “network in crisis” </a:t>
            </a:r>
          </a:p>
          <a:p>
            <a:pPr lvl="1">
              <a:buFont typeface="Arial" pitchFamily="34" charset="0"/>
              <a:buChar char="•"/>
            </a:pPr>
            <a:r>
              <a:rPr lang="en-US" sz="1200" kern="1200" dirty="0" smtClean="0">
                <a:solidFill>
                  <a:schemeClr val="tx1"/>
                </a:solidFill>
                <a:latin typeface="+mn-lt"/>
                <a:ea typeface="+mn-ea"/>
                <a:cs typeface="+mn-cs"/>
              </a:rPr>
              <a:t> Issues with maintenance, number of stations has been declining</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Saskatchewan Crop Insurance </a:t>
            </a:r>
          </a:p>
          <a:p>
            <a:pPr lvl="1">
              <a:buFont typeface="Arial" pitchFamily="34" charset="0"/>
              <a:buChar char="•"/>
            </a:pPr>
            <a:r>
              <a:rPr lang="en-US" sz="1200" kern="1200" dirty="0" smtClean="0">
                <a:solidFill>
                  <a:schemeClr val="tx1"/>
                </a:solidFill>
                <a:latin typeface="+mn-lt"/>
                <a:ea typeface="+mn-ea"/>
                <a:cs typeface="+mn-cs"/>
              </a:rPr>
              <a:t> 131 stations since 2001</a:t>
            </a:r>
          </a:p>
          <a:p>
            <a:pPr lvl="1">
              <a:buFont typeface="Arial" pitchFamily="34" charset="0"/>
              <a:buChar char="•"/>
            </a:pPr>
            <a:r>
              <a:rPr lang="en-US" sz="1200" kern="1200" dirty="0" smtClean="0">
                <a:solidFill>
                  <a:schemeClr val="tx1"/>
                </a:solidFill>
                <a:latin typeface="+mn-lt"/>
                <a:ea typeface="+mn-ea"/>
                <a:cs typeface="+mn-cs"/>
              </a:rPr>
              <a:t> provides high quality measurements of temperature and precipitation </a:t>
            </a:r>
          </a:p>
          <a:p>
            <a:pPr lvl="1">
              <a:buFont typeface="Arial" pitchFamily="34" charset="0"/>
              <a:buChar char="•"/>
            </a:pPr>
            <a:r>
              <a:rPr lang="en-US" sz="1200" kern="1200" dirty="0" smtClean="0">
                <a:solidFill>
                  <a:schemeClr val="tx1"/>
                </a:solidFill>
                <a:latin typeface="+mn-lt"/>
                <a:ea typeface="+mn-ea"/>
                <a:cs typeface="+mn-cs"/>
              </a:rPr>
              <a:t> main limitation of the SCIC network in terms of monitoring drought and excessive moisture conditions is that data are not available in near-real time</a:t>
            </a:r>
          </a:p>
          <a:p>
            <a:pPr lvl="1">
              <a:buFont typeface="Arial" pitchFamily="34" charset="0"/>
              <a:buChar char="•"/>
            </a:pPr>
            <a:r>
              <a:rPr lang="en-US" sz="1200" kern="1200" dirty="0" smtClean="0">
                <a:solidFill>
                  <a:schemeClr val="tx1"/>
                </a:solidFill>
                <a:latin typeface="+mn-lt"/>
                <a:ea typeface="+mn-ea"/>
                <a:cs typeface="+mn-cs"/>
              </a:rPr>
              <a:t> only measure temperature and precipitation conditions during the growing season</a:t>
            </a:r>
          </a:p>
          <a:p>
            <a:r>
              <a:rPr lang="en-US" sz="1200" kern="1200" dirty="0" smtClean="0">
                <a:solidFill>
                  <a:schemeClr val="tx1"/>
                </a:solidFill>
                <a:latin typeface="+mn-lt"/>
                <a:ea typeface="+mn-ea"/>
                <a:cs typeface="+mn-cs"/>
              </a:rPr>
              <a:t> </a:t>
            </a:r>
          </a:p>
          <a:p>
            <a:pPr lvl="0"/>
            <a:r>
              <a:rPr lang="en-US" sz="1200" kern="1200" dirty="0" err="1" smtClean="0">
                <a:solidFill>
                  <a:schemeClr val="tx1"/>
                </a:solidFill>
                <a:latin typeface="+mn-lt"/>
                <a:ea typeface="+mn-ea"/>
                <a:cs typeface="+mn-cs"/>
              </a:rPr>
              <a:t>WeatherFarm</a:t>
            </a:r>
            <a:r>
              <a:rPr lang="en-US" sz="1200" kern="1200" dirty="0" smtClean="0">
                <a:solidFill>
                  <a:schemeClr val="tx1"/>
                </a:solidFill>
                <a:latin typeface="+mn-lt"/>
                <a:ea typeface="+mn-ea"/>
                <a:cs typeface="+mn-cs"/>
              </a:rPr>
              <a:t> (Canadian Wheat Board) </a:t>
            </a:r>
          </a:p>
          <a:p>
            <a:pPr lvl="1">
              <a:buFont typeface="Arial" pitchFamily="34" charset="0"/>
              <a:buChar char="•"/>
            </a:pPr>
            <a:r>
              <a:rPr lang="en-US" sz="1200" kern="1200" dirty="0" smtClean="0">
                <a:solidFill>
                  <a:schemeClr val="tx1"/>
                </a:solidFill>
                <a:latin typeface="+mn-lt"/>
                <a:ea typeface="+mn-ea"/>
                <a:cs typeface="+mn-cs"/>
              </a:rPr>
              <a:t> Approximately 318 stations and expanding since 2007</a:t>
            </a:r>
          </a:p>
          <a:p>
            <a:pPr lvl="1">
              <a:buFont typeface="Arial" pitchFamily="34" charset="0"/>
              <a:buChar char="•"/>
            </a:pPr>
            <a:r>
              <a:rPr lang="en-US" sz="1200" kern="1200" dirty="0" smtClean="0">
                <a:solidFill>
                  <a:schemeClr val="tx1"/>
                </a:solidFill>
                <a:latin typeface="+mn-lt"/>
                <a:ea typeface="+mn-ea"/>
                <a:cs typeface="+mn-cs"/>
              </a:rPr>
              <a:t> main limitation of the </a:t>
            </a:r>
            <a:r>
              <a:rPr lang="en-US" sz="1200" kern="1200" dirty="0" err="1" smtClean="0">
                <a:solidFill>
                  <a:schemeClr val="tx1"/>
                </a:solidFill>
                <a:latin typeface="+mn-lt"/>
                <a:ea typeface="+mn-ea"/>
                <a:cs typeface="+mn-cs"/>
              </a:rPr>
              <a:t>WeatherFarm</a:t>
            </a:r>
            <a:r>
              <a:rPr lang="en-US" sz="1200" kern="1200" dirty="0" smtClean="0">
                <a:solidFill>
                  <a:schemeClr val="tx1"/>
                </a:solidFill>
                <a:latin typeface="+mn-lt"/>
                <a:ea typeface="+mn-ea"/>
                <a:cs typeface="+mn-cs"/>
              </a:rPr>
              <a:t> network is that the sensors are of lower quality than Environment Canada and SCIC </a:t>
            </a:r>
          </a:p>
          <a:p>
            <a:pPr lvl="1">
              <a:buFont typeface="Arial" pitchFamily="34" charset="0"/>
              <a:buChar char="•"/>
            </a:pPr>
            <a:r>
              <a:rPr lang="en-US" sz="1200" kern="1200" dirty="0" smtClean="0">
                <a:solidFill>
                  <a:schemeClr val="tx1"/>
                </a:solidFill>
                <a:latin typeface="+mn-lt"/>
                <a:ea typeface="+mn-ea"/>
                <a:cs typeface="+mn-cs"/>
              </a:rPr>
              <a:t> likely that these sensors will not last as long and will require more maintenance and repair than SCIC and Environment Canada equipment</a:t>
            </a:r>
          </a:p>
          <a:p>
            <a:pPr lvl="1">
              <a:buFont typeface="Arial" pitchFamily="34" charset="0"/>
              <a:buChar char="•"/>
            </a:pPr>
            <a:r>
              <a:rPr lang="en-US" sz="1200" kern="1200" dirty="0" smtClean="0">
                <a:solidFill>
                  <a:schemeClr val="tx1"/>
                </a:solidFill>
                <a:latin typeface="+mn-lt"/>
                <a:ea typeface="+mn-ea"/>
                <a:cs typeface="+mn-cs"/>
              </a:rPr>
              <a:t> other limitation stations are not sited following World Meteorological Organization standards or best practices</a:t>
            </a:r>
          </a:p>
          <a:p>
            <a:pPr lvl="1">
              <a:buFont typeface="Arial" pitchFamily="34" charset="0"/>
              <a:buChar char="•"/>
            </a:pPr>
            <a:r>
              <a:rPr lang="en-US" sz="1200" kern="1200" dirty="0" smtClean="0">
                <a:solidFill>
                  <a:schemeClr val="tx1"/>
                </a:solidFill>
                <a:latin typeface="+mn-lt"/>
                <a:ea typeface="+mn-ea"/>
                <a:cs typeface="+mn-cs"/>
              </a:rPr>
              <a:t> final concern – long-term viability </a:t>
            </a:r>
          </a:p>
          <a:p>
            <a:pPr lvl="1"/>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Ministry of Agriculture Volunteer Crop Reporters</a:t>
            </a:r>
          </a:p>
          <a:p>
            <a:pPr lvl="1">
              <a:buFont typeface="Arial" pitchFamily="34" charset="0"/>
              <a:buChar char="•"/>
            </a:pPr>
            <a:r>
              <a:rPr lang="en-US" sz="1200" kern="1200" dirty="0" smtClean="0">
                <a:solidFill>
                  <a:schemeClr val="tx1"/>
                </a:solidFill>
                <a:latin typeface="+mn-lt"/>
                <a:ea typeface="+mn-ea"/>
                <a:cs typeface="+mn-cs"/>
              </a:rPr>
              <a:t> volunteer crop reporter network measures precipitation during the growing season at &gt;200 locations across the province</a:t>
            </a:r>
          </a:p>
          <a:p>
            <a:pPr lvl="1"/>
            <a:r>
              <a:rPr lang="en-US" sz="1200" kern="1200" dirty="0" smtClean="0">
                <a:solidFill>
                  <a:schemeClr val="tx1"/>
                </a:solidFill>
                <a:latin typeface="+mn-lt"/>
                <a:ea typeface="+mn-ea"/>
                <a:cs typeface="+mn-cs"/>
              </a:rPr>
              <a:t>measurements are extremely valuable because they provide precipitation data at a large number of locations and they have good spatial coverage of the agricultural region of the province</a:t>
            </a:r>
          </a:p>
          <a:p>
            <a:pPr lvl="1"/>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major limitation of this network is that the data are not reported in real-time and observations are only collected during the growing season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Summary</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Not enough stations (outside of growing season)</a:t>
            </a:r>
          </a:p>
          <a:p>
            <a:pPr lvl="1">
              <a:buFont typeface="Arial" pitchFamily="34" charset="0"/>
              <a:buChar char="•"/>
            </a:pPr>
            <a:r>
              <a:rPr lang="en-US" sz="1200" kern="1200" dirty="0" smtClean="0">
                <a:solidFill>
                  <a:schemeClr val="tx1"/>
                </a:solidFill>
                <a:latin typeface="+mn-lt"/>
                <a:ea typeface="+mn-ea"/>
                <a:cs typeface="+mn-cs"/>
              </a:rPr>
              <a:t> The number of weather stations and their spatial distribution has a major impact on accuracy. </a:t>
            </a:r>
          </a:p>
          <a:p>
            <a:pPr lvl="1">
              <a:buFont typeface="Arial" pitchFamily="34" charset="0"/>
              <a:buChar char="•"/>
            </a:pP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To generate accurate maps of moisture conditions for Saskatchewan, it is necessary to utilize a large number of weather stations that are spaced such that they are spatially representative and can capture the true nature of variations in moisture conditions across the province.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Lack of integration and consistency of existing networks</a:t>
            </a:r>
          </a:p>
          <a:p>
            <a:endParaRPr lang="en-US" dirty="0" smtClean="0"/>
          </a:p>
          <a:p>
            <a:r>
              <a:rPr lang="en-US" sz="1200" b="1" kern="1200" dirty="0" smtClean="0">
                <a:solidFill>
                  <a:schemeClr val="tx1"/>
                </a:solidFill>
                <a:latin typeface="+mn-lt"/>
                <a:ea typeface="+mn-ea"/>
                <a:cs typeface="+mn-cs"/>
              </a:rPr>
              <a:t>Recommendations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Province of Saskatchewan should reduce its reliance on the Environment Canada network and focus on increasing the usage of other weather networks.</a:t>
            </a:r>
          </a:p>
          <a:p>
            <a:pPr lvl="0">
              <a:buFont typeface="Arial" pitchFamily="34" charset="0"/>
              <a:buChar char="•"/>
            </a:pPr>
            <a:r>
              <a:rPr lang="en-US" sz="1200" kern="1200" dirty="0" smtClean="0">
                <a:solidFill>
                  <a:schemeClr val="tx1"/>
                </a:solidFill>
                <a:latin typeface="+mn-lt"/>
                <a:ea typeface="+mn-ea"/>
                <a:cs typeface="+mn-cs"/>
              </a:rPr>
              <a:t> Develop network of networks – increase integration of available observation networks</a:t>
            </a:r>
          </a:p>
          <a:p>
            <a:pPr lvl="0">
              <a:buFont typeface="Arial" pitchFamily="34" charset="0"/>
              <a:buChar char="•"/>
            </a:pPr>
            <a:r>
              <a:rPr lang="en-US" sz="1200" kern="1200" dirty="0" smtClean="0">
                <a:solidFill>
                  <a:schemeClr val="tx1"/>
                </a:solidFill>
                <a:latin typeface="+mn-lt"/>
                <a:ea typeface="+mn-ea"/>
                <a:cs typeface="+mn-cs"/>
              </a:rPr>
              <a:t> Combining all four networks would significantly improve the ability to resolve finer spatial details in moisture conditions</a:t>
            </a:r>
          </a:p>
          <a:p>
            <a:pPr lvl="0">
              <a:buFont typeface="Arial" pitchFamily="34" charset="0"/>
              <a:buChar char="•"/>
            </a:pPr>
            <a:r>
              <a:rPr lang="en-US" sz="1200" kern="1200" dirty="0" smtClean="0">
                <a:solidFill>
                  <a:schemeClr val="tx1"/>
                </a:solidFill>
                <a:latin typeface="+mn-lt"/>
                <a:ea typeface="+mn-ea"/>
                <a:cs typeface="+mn-cs"/>
              </a:rPr>
              <a:t> Require a network of at least 500 stations</a:t>
            </a:r>
          </a:p>
          <a:p>
            <a:pPr lvl="0">
              <a:buFont typeface="Arial" pitchFamily="34" charset="0"/>
              <a:buChar char="•"/>
            </a:pPr>
            <a:r>
              <a:rPr lang="en-US" sz="1200" kern="1200" dirty="0" smtClean="0">
                <a:solidFill>
                  <a:schemeClr val="tx1"/>
                </a:solidFill>
                <a:latin typeface="+mn-lt"/>
                <a:ea typeface="+mn-ea"/>
                <a:cs typeface="+mn-cs"/>
              </a:rPr>
              <a:t> Interpolation techniques</a:t>
            </a:r>
          </a:p>
          <a:p>
            <a:pPr lvl="1">
              <a:buFont typeface="Arial" pitchFamily="34" charset="0"/>
              <a:buChar char="•"/>
            </a:pPr>
            <a:r>
              <a:rPr lang="en-US" sz="1200" kern="1200" dirty="0" smtClean="0">
                <a:solidFill>
                  <a:schemeClr val="tx1"/>
                </a:solidFill>
                <a:latin typeface="+mn-lt"/>
                <a:ea typeface="+mn-ea"/>
                <a:cs typeface="+mn-cs"/>
              </a:rPr>
              <a:t> Inverse Distance Weighting IDW most appropriate method for interpolation </a:t>
            </a:r>
            <a:r>
              <a:rPr lang="en-US" sz="1200" kern="1200" dirty="0" err="1" smtClean="0">
                <a:solidFill>
                  <a:schemeClr val="tx1"/>
                </a:solidFill>
                <a:latin typeface="+mn-lt"/>
                <a:ea typeface="+mn-ea"/>
                <a:cs typeface="+mn-cs"/>
              </a:rPr>
              <a:t>precip</a:t>
            </a:r>
            <a:r>
              <a:rPr lang="en-US" sz="1200" kern="1200" dirty="0" smtClean="0">
                <a:solidFill>
                  <a:schemeClr val="tx1"/>
                </a:solidFill>
                <a:latin typeface="+mn-lt"/>
                <a:ea typeface="+mn-ea"/>
                <a:cs typeface="+mn-cs"/>
              </a:rPr>
              <a:t> in SK</a:t>
            </a:r>
          </a:p>
          <a:p>
            <a:pPr lvl="1">
              <a:buFont typeface="Arial" pitchFamily="34" charset="0"/>
              <a:buChar char="•"/>
            </a:pPr>
            <a:r>
              <a:rPr lang="en-US" sz="1200" kern="1200" dirty="0" smtClean="0">
                <a:solidFill>
                  <a:schemeClr val="tx1"/>
                </a:solidFill>
                <a:latin typeface="+mn-lt"/>
                <a:ea typeface="+mn-ea"/>
                <a:cs typeface="+mn-cs"/>
              </a:rPr>
              <a:t> IDW is a nearest-</a:t>
            </a:r>
            <a:r>
              <a:rPr lang="en-US" sz="1200" kern="1200" dirty="0" err="1" smtClean="0">
                <a:solidFill>
                  <a:schemeClr val="tx1"/>
                </a:solidFill>
                <a:latin typeface="+mn-lt"/>
                <a:ea typeface="+mn-ea"/>
                <a:cs typeface="+mn-cs"/>
              </a:rPr>
              <a:t>neighbour</a:t>
            </a:r>
            <a:r>
              <a:rPr lang="en-US" sz="1200" kern="1200" dirty="0" smtClean="0">
                <a:solidFill>
                  <a:schemeClr val="tx1"/>
                </a:solidFill>
                <a:latin typeface="+mn-lt"/>
                <a:ea typeface="+mn-ea"/>
                <a:cs typeface="+mn-cs"/>
              </a:rPr>
              <a:t> weighted interpolator</a:t>
            </a:r>
          </a:p>
          <a:p>
            <a:endParaRPr lang="en-US" dirty="0"/>
          </a:p>
        </p:txBody>
      </p:sp>
      <p:sp>
        <p:nvSpPr>
          <p:cNvPr id="4" name="Slide Number Placeholder 3"/>
          <p:cNvSpPr>
            <a:spLocks noGrp="1"/>
          </p:cNvSpPr>
          <p:nvPr>
            <p:ph type="sldNum" sz="quarter" idx="10"/>
          </p:nvPr>
        </p:nvSpPr>
        <p:spPr/>
        <p:txBody>
          <a:bodyPr/>
          <a:lstStyle/>
          <a:p>
            <a:fld id="{3BA86CD3-B5D2-4D66-B926-CBCB26AC778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somewhat less than 800 stations in Saskatchewan because of the overlap in station locations between the four networks</a:t>
            </a:r>
            <a:endParaRPr lang="en-US" dirty="0"/>
          </a:p>
        </p:txBody>
      </p:sp>
      <p:sp>
        <p:nvSpPr>
          <p:cNvPr id="4" name="Slide Number Placeholder 3"/>
          <p:cNvSpPr>
            <a:spLocks noGrp="1"/>
          </p:cNvSpPr>
          <p:nvPr>
            <p:ph type="sldNum" sz="quarter" idx="10"/>
          </p:nvPr>
        </p:nvSpPr>
        <p:spPr/>
        <p:txBody>
          <a:bodyPr/>
          <a:lstStyle/>
          <a:p>
            <a:fld id="{3BA86CD3-B5D2-4D66-B926-CBCB26AC778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872F19E-B0B0-460D-BFC4-3D717DA89389}" type="slidenum">
              <a:rPr lang="en-US" smtClean="0"/>
              <a:pPr/>
              <a:t>16</a:t>
            </a:fld>
            <a:endParaRPr lang="en-US"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pitchFamily="18" charset="0"/>
                <a:cs typeface="Times New Roman" pitchFamily="18" charset="0"/>
              </a:rPr>
              <a:t>Evaluated five programs operating in the </a:t>
            </a:r>
            <a:r>
              <a:rPr lang="en-CA" b="1" dirty="0" smtClean="0">
                <a:latin typeface="Times New Roman" pitchFamily="18" charset="0"/>
                <a:cs typeface="Times New Roman" pitchFamily="18" charset="0"/>
              </a:rPr>
              <a:t>East Interlake Conservation District</a:t>
            </a:r>
            <a:r>
              <a:rPr lang="en-US" b="1" dirty="0" smtClean="0">
                <a:latin typeface="Times New Roman" pitchFamily="18" charset="0"/>
                <a:cs typeface="Times New Roman" pitchFamily="18" charset="0"/>
              </a:rPr>
              <a:t>:</a:t>
            </a:r>
          </a:p>
          <a:p>
            <a:endParaRPr lang="en-CA" sz="1200" dirty="0" smtClean="0">
              <a:latin typeface="Times New Roman" pitchFamily="18" charset="0"/>
              <a:cs typeface="Times New Roman" pitchFamily="18" charset="0"/>
            </a:endParaRPr>
          </a:p>
          <a:p>
            <a:pPr lvl="1"/>
            <a:r>
              <a:rPr lang="en-CA" dirty="0" smtClean="0">
                <a:latin typeface="Times New Roman" pitchFamily="18" charset="0"/>
                <a:cs typeface="Times New Roman" pitchFamily="18" charset="0"/>
              </a:rPr>
              <a:t>Environmental Farm Plans (EFP)</a:t>
            </a:r>
          </a:p>
          <a:p>
            <a:pPr lvl="1"/>
            <a:r>
              <a:rPr lang="en-CA" dirty="0" err="1" smtClean="0">
                <a:latin typeface="Times New Roman" pitchFamily="18" charset="0"/>
                <a:cs typeface="Times New Roman" pitchFamily="18" charset="0"/>
              </a:rPr>
              <a:t>AgriInsurance</a:t>
            </a:r>
            <a:endParaRPr lang="en-CA" dirty="0" smtClean="0">
              <a:latin typeface="Times New Roman" pitchFamily="18" charset="0"/>
              <a:cs typeface="Times New Roman" pitchFamily="18" charset="0"/>
            </a:endParaRPr>
          </a:p>
          <a:p>
            <a:pPr lvl="1"/>
            <a:r>
              <a:rPr lang="en-CA" dirty="0" err="1" smtClean="0">
                <a:latin typeface="Times New Roman" pitchFamily="18" charset="0"/>
                <a:cs typeface="Times New Roman" pitchFamily="18" charset="0"/>
              </a:rPr>
              <a:t>AgriStability</a:t>
            </a:r>
            <a:endParaRPr lang="en-CA" dirty="0" smtClean="0">
              <a:latin typeface="Times New Roman" pitchFamily="18" charset="0"/>
              <a:cs typeface="Times New Roman" pitchFamily="18" charset="0"/>
            </a:endParaRPr>
          </a:p>
          <a:p>
            <a:pPr lvl="1"/>
            <a:r>
              <a:rPr lang="en-CA" dirty="0" smtClean="0">
                <a:latin typeface="Times New Roman" pitchFamily="18" charset="0"/>
                <a:cs typeface="Times New Roman" pitchFamily="18" charset="0"/>
              </a:rPr>
              <a:t>The </a:t>
            </a:r>
            <a:r>
              <a:rPr lang="en-CA" dirty="0" err="1" smtClean="0">
                <a:latin typeface="Times New Roman" pitchFamily="18" charset="0"/>
                <a:cs typeface="Times New Roman" pitchFamily="18" charset="0"/>
              </a:rPr>
              <a:t>Agri</a:t>
            </a:r>
            <a:r>
              <a:rPr lang="en-CA" dirty="0" smtClean="0">
                <a:latin typeface="Times New Roman" pitchFamily="18" charset="0"/>
                <a:cs typeface="Times New Roman" pitchFamily="18" charset="0"/>
              </a:rPr>
              <a:t>-Food Research and Development Initiative (ARDI)</a:t>
            </a:r>
          </a:p>
          <a:p>
            <a:pPr lvl="1"/>
            <a:r>
              <a:rPr lang="en-CA" dirty="0" smtClean="0">
                <a:latin typeface="Times New Roman" pitchFamily="18" charset="0"/>
                <a:cs typeface="Times New Roman" pitchFamily="18" charset="0"/>
              </a:rPr>
              <a:t>Manitoba Sustainable Agriculture Practices Programme (MSAPP)</a:t>
            </a:r>
          </a:p>
          <a:p>
            <a:endParaRPr lang="en-CA" dirty="0"/>
          </a:p>
        </p:txBody>
      </p:sp>
      <p:sp>
        <p:nvSpPr>
          <p:cNvPr id="4" name="Slide Number Placeholder 3"/>
          <p:cNvSpPr>
            <a:spLocks noGrp="1"/>
          </p:cNvSpPr>
          <p:nvPr>
            <p:ph type="sldNum" sz="quarter" idx="10"/>
          </p:nvPr>
        </p:nvSpPr>
        <p:spPr/>
        <p:txBody>
          <a:bodyPr/>
          <a:lstStyle/>
          <a:p>
            <a:pPr>
              <a:defRPr/>
            </a:pPr>
            <a:fld id="{BF1AC44C-E621-45E2-A6B9-42D283493280}"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Partnered with local watershed stewardship agencies to deliver workshops</a:t>
            </a:r>
          </a:p>
          <a:p>
            <a:pPr eaLnBrk="1" hangingPunct="1"/>
            <a:r>
              <a:rPr lang="en-US" dirty="0" smtClean="0"/>
              <a:t>Workshops engaged local stakeholders and resource managers aiming to:</a:t>
            </a:r>
          </a:p>
          <a:p>
            <a:pPr marL="971550" lvl="1" indent="-514350" eaLnBrk="1" hangingPunct="1">
              <a:buFont typeface="Calibri" pitchFamily="34" charset="0"/>
              <a:buAutoNum type="arabicPeriod"/>
            </a:pPr>
            <a:r>
              <a:rPr lang="en-US" dirty="0" smtClean="0"/>
              <a:t>Provide direction on adaptation for local watershed stewardship groups; and </a:t>
            </a:r>
          </a:p>
          <a:p>
            <a:pPr marL="971550" lvl="1" indent="-514350" eaLnBrk="1" hangingPunct="1">
              <a:buFont typeface="Calibri" pitchFamily="34" charset="0"/>
              <a:buAutoNum type="arabicPeriod"/>
            </a:pPr>
            <a:r>
              <a:rPr lang="en-US" dirty="0" smtClean="0"/>
              <a:t>Develop recommendations for provincial policy that would facilitate local adaptation</a:t>
            </a:r>
          </a:p>
          <a:p>
            <a:endParaRPr lang="en-US" dirty="0" smtClean="0"/>
          </a:p>
          <a:p>
            <a:pPr eaLnBrk="1" hangingPunct="1">
              <a:spcBef>
                <a:spcPct val="0"/>
              </a:spcBef>
            </a:pPr>
            <a:r>
              <a:rPr lang="en-US" dirty="0" smtClean="0"/>
              <a:t>Developed 5 preparedness plans to date</a:t>
            </a:r>
          </a:p>
          <a:p>
            <a:pPr eaLnBrk="1" hangingPunct="1">
              <a:spcBef>
                <a:spcPct val="0"/>
              </a:spcBef>
              <a:buFontTx/>
              <a:buChar char="•"/>
            </a:pPr>
            <a:r>
              <a:rPr lang="en-US" dirty="0" smtClean="0"/>
              <a:t>Swift Current Creek Watershed</a:t>
            </a:r>
          </a:p>
          <a:p>
            <a:pPr eaLnBrk="1" hangingPunct="1">
              <a:spcBef>
                <a:spcPct val="0"/>
              </a:spcBef>
              <a:buFontTx/>
              <a:buChar char="•"/>
            </a:pPr>
            <a:r>
              <a:rPr lang="en-US" dirty="0" smtClean="0"/>
              <a:t>Assiniboine/Yorkton Creek</a:t>
            </a:r>
          </a:p>
          <a:p>
            <a:pPr eaLnBrk="1" hangingPunct="1">
              <a:spcBef>
                <a:spcPct val="0"/>
              </a:spcBef>
              <a:buFontTx/>
              <a:buChar char="•"/>
            </a:pPr>
            <a:r>
              <a:rPr lang="en-US" dirty="0" smtClean="0"/>
              <a:t>North Saskatchewan River Watershed</a:t>
            </a:r>
          </a:p>
          <a:p>
            <a:pPr eaLnBrk="1" hangingPunct="1">
              <a:spcBef>
                <a:spcPct val="0"/>
              </a:spcBef>
              <a:buFontTx/>
              <a:buChar char="•"/>
            </a:pPr>
            <a:endParaRPr lang="en-US" dirty="0" smtClean="0"/>
          </a:p>
          <a:p>
            <a:pPr eaLnBrk="1" hangingPunct="1">
              <a:spcBef>
                <a:spcPct val="0"/>
              </a:spcBef>
              <a:buFontTx/>
              <a:buChar char="•"/>
            </a:pPr>
            <a:r>
              <a:rPr lang="en-US" dirty="0" smtClean="0"/>
              <a:t>Moose Jaw and Old Wives Lake – draft </a:t>
            </a:r>
          </a:p>
          <a:p>
            <a:pPr eaLnBrk="1" hangingPunct="1">
              <a:spcBef>
                <a:spcPct val="0"/>
              </a:spcBef>
              <a:buFontTx/>
              <a:buChar char="•"/>
            </a:pPr>
            <a:r>
              <a:rPr lang="en-US" dirty="0" smtClean="0"/>
              <a:t>Upper Souris – workshops completed</a:t>
            </a:r>
          </a:p>
          <a:p>
            <a:endParaRPr lang="en-CA" dirty="0" smtClean="0"/>
          </a:p>
        </p:txBody>
      </p:sp>
      <p:sp>
        <p:nvSpPr>
          <p:cNvPr id="4" name="Slide Number Placeholder 3"/>
          <p:cNvSpPr>
            <a:spLocks noGrp="1"/>
          </p:cNvSpPr>
          <p:nvPr>
            <p:ph type="sldNum" sz="quarter" idx="5"/>
          </p:nvPr>
        </p:nvSpPr>
        <p:spPr/>
        <p:txBody>
          <a:bodyPr/>
          <a:lstStyle/>
          <a:p>
            <a:pPr>
              <a:defRPr/>
            </a:pPr>
            <a:fld id="{62E22F2B-D08F-46D3-9A3B-770D9527EDAD}"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Workshop delivered a 6 step risk management process for climate</a:t>
            </a:r>
            <a:r>
              <a:rPr lang="en-US" baseline="0" dirty="0" smtClean="0"/>
              <a:t> change adaptation</a:t>
            </a:r>
            <a:endParaRPr lang="en-CA" dirty="0"/>
          </a:p>
        </p:txBody>
      </p:sp>
      <p:sp>
        <p:nvSpPr>
          <p:cNvPr id="4" name="Slide Number Placeholder 3"/>
          <p:cNvSpPr>
            <a:spLocks noGrp="1"/>
          </p:cNvSpPr>
          <p:nvPr>
            <p:ph type="sldNum" sz="quarter" idx="10"/>
          </p:nvPr>
        </p:nvSpPr>
        <p:spPr/>
        <p:txBody>
          <a:bodyPr/>
          <a:lstStyle/>
          <a:p>
            <a:pPr>
              <a:defRPr/>
            </a:pPr>
            <a:fld id="{BF1AC44C-E621-45E2-A6B9-42D283493280}"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b="1" dirty="0" smtClean="0"/>
              <a:t>Scope</a:t>
            </a:r>
            <a:endParaRPr lang="en-US" dirty="0" smtClean="0"/>
          </a:p>
          <a:p>
            <a:pPr eaLnBrk="1" fontAlgn="auto" hangingPunct="1">
              <a:spcBef>
                <a:spcPts val="0"/>
              </a:spcBef>
              <a:spcAft>
                <a:spcPts val="0"/>
              </a:spcAft>
              <a:defRPr/>
            </a:pPr>
            <a:r>
              <a:rPr lang="en-US" dirty="0" smtClean="0"/>
              <a:t>The study area encompasses the entire province of Saskatchewan and will be analyzed, evaluated and reported on according to the 14 major drainage basins in the province (Figure 1).  The four northern major basins (Churchill River, Lake Athabasca, </a:t>
            </a:r>
            <a:r>
              <a:rPr lang="en-US" dirty="0" err="1" smtClean="0"/>
              <a:t>Tazin</a:t>
            </a:r>
            <a:r>
              <a:rPr lang="en-US" dirty="0" smtClean="0"/>
              <a:t> Lake and </a:t>
            </a:r>
            <a:r>
              <a:rPr lang="en-US" dirty="0" err="1" smtClean="0"/>
              <a:t>Kasba</a:t>
            </a:r>
            <a:r>
              <a:rPr lang="en-US" dirty="0" smtClean="0"/>
              <a:t> River) may be reported on collectively.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Analysis will include:</a:t>
            </a:r>
          </a:p>
          <a:p>
            <a:pPr eaLnBrk="1" fontAlgn="auto" hangingPunct="1">
              <a:spcBef>
                <a:spcPts val="0"/>
              </a:spcBef>
              <a:spcAft>
                <a:spcPts val="0"/>
              </a:spcAft>
              <a:buFont typeface="Arial" pitchFamily="34" charset="0"/>
              <a:buChar char="•"/>
              <a:defRPr/>
            </a:pPr>
            <a:r>
              <a:rPr lang="en-US" dirty="0" smtClean="0"/>
              <a:t>Assess current and future water demands from all key users, including industrial (oil and gas, mining, etc.), agricultural, municipal and other (wildlife, recreation).</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Provide major drainage basin-specific analyses in addition to sector-specific analyses of water demands.</a:t>
            </a:r>
          </a:p>
          <a:p>
            <a:pPr eaLnBrk="1" fontAlgn="auto" hangingPunct="1">
              <a:spcBef>
                <a:spcPts val="0"/>
              </a:spcBef>
              <a:spcAft>
                <a:spcPts val="0"/>
              </a:spcAft>
              <a:buFont typeface="Arial" pitchFamily="34" charset="0"/>
              <a:buNone/>
              <a:defRPr/>
            </a:pPr>
            <a:r>
              <a:rPr lang="en-US" dirty="0" smtClean="0"/>
              <a:t> </a:t>
            </a:r>
          </a:p>
          <a:p>
            <a:pPr eaLnBrk="1" fontAlgn="auto" hangingPunct="1">
              <a:spcBef>
                <a:spcPts val="0"/>
              </a:spcBef>
              <a:spcAft>
                <a:spcPts val="0"/>
              </a:spcAft>
              <a:buFont typeface="Arial" pitchFamily="34" charset="0"/>
              <a:buChar char="•"/>
              <a:defRPr/>
            </a:pPr>
            <a:r>
              <a:rPr lang="en-US" dirty="0" smtClean="0"/>
              <a:t>Projections of demand should be completed assuming supply will not be a limiting factor.</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BB1203-CAAC-4157-8A02-E0C1BBCE87F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Part one of a two part study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purpose of this project is to engage key sector stakeholders in order to incorporate beneficial water use practices across sectors, giving water managers in Saskatchewan greater control of this resource and providing opportunities for adaptation to climate change and increasing environmental, economic and societal benefits.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Consultation is to include the following four sectors: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Irrigation;</a:t>
            </a:r>
          </a:p>
          <a:p>
            <a:pPr eaLnBrk="1" fontAlgn="auto" hangingPunct="1">
              <a:spcBef>
                <a:spcPts val="0"/>
              </a:spcBef>
              <a:spcAft>
                <a:spcPts val="0"/>
              </a:spcAft>
              <a:defRPr/>
            </a:pPr>
            <a:r>
              <a:rPr lang="en-US" dirty="0" smtClean="0"/>
              <a:t>Urban municipalities;</a:t>
            </a:r>
            <a:r>
              <a:rPr lang="en-US" baseline="0" dirty="0" smtClean="0"/>
              <a:t> </a:t>
            </a:r>
            <a:r>
              <a:rPr lang="en-US" dirty="0" smtClean="0"/>
              <a:t>and</a:t>
            </a:r>
          </a:p>
          <a:p>
            <a:pPr eaLnBrk="1" fontAlgn="auto" hangingPunct="1">
              <a:spcBef>
                <a:spcPts val="0"/>
              </a:spcBef>
              <a:spcAft>
                <a:spcPts val="0"/>
              </a:spcAft>
              <a:defRPr/>
            </a:pPr>
            <a:r>
              <a:rPr lang="en-US" dirty="0" smtClean="0"/>
              <a:t>Power generation.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Focus groups sessions will be held to assess vulnerability and risk of each sector to </a:t>
            </a:r>
            <a:r>
              <a:rPr lang="en-US" dirty="0" err="1" smtClean="0"/>
              <a:t>hydroclimatic</a:t>
            </a:r>
            <a:r>
              <a:rPr lang="en-US" dirty="0" smtClean="0"/>
              <a:t> change and variability.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Focus group sessions will focus on identifying potential adaptation options for the vulnerabilities and risks identified in the first session.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Based on the results of the focus group sessions, recommendations for policy options for each sector and recommendations on implementation will be described.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Part two will undertake a cost benefit analysis of the recommended policy options for each sector. </a:t>
            </a: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2BFB06-41AF-47F5-AB83-56BF77E1D09C}"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defRPr/>
            </a:pPr>
            <a:r>
              <a:rPr lang="en-US" sz="1200" dirty="0" smtClean="0">
                <a:latin typeface="Arial" pitchFamily="34" charset="0"/>
                <a:cs typeface="Arial" pitchFamily="34" charset="0"/>
              </a:rPr>
              <a:t>Four possible drought stages:</a:t>
            </a:r>
            <a:endParaRPr lang="en-CA" sz="1200" dirty="0" smtClean="0">
              <a:latin typeface="Arial" pitchFamily="34" charset="0"/>
              <a:cs typeface="Arial" pitchFamily="34" charset="0"/>
            </a:endParaRPr>
          </a:p>
          <a:p>
            <a:pPr marL="514350" indent="-514350" eaLnBrk="0" hangingPunct="0">
              <a:buFont typeface="+mj-lt"/>
              <a:buAutoNum type="arabicPeriod"/>
              <a:defRPr/>
            </a:pPr>
            <a:r>
              <a:rPr lang="en-US" sz="1200" b="1" dirty="0" smtClean="0">
                <a:solidFill>
                  <a:srgbClr val="0000FF"/>
                </a:solidFill>
                <a:latin typeface="Arial" pitchFamily="34" charset="0"/>
                <a:cs typeface="Arial" pitchFamily="34" charset="0"/>
              </a:rPr>
              <a:t>Normal (green) stage </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anticipate no water supply shortages</a:t>
            </a:r>
            <a:endParaRPr lang="en-CA" sz="1200" dirty="0" smtClean="0">
              <a:latin typeface="Arial" pitchFamily="34" charset="0"/>
              <a:cs typeface="Arial" pitchFamily="34" charset="0"/>
            </a:endParaRPr>
          </a:p>
          <a:p>
            <a:pPr marL="514350" indent="-514350" eaLnBrk="0" hangingPunct="0">
              <a:buFont typeface="+mj-lt"/>
              <a:buAutoNum type="arabicPeriod"/>
              <a:defRPr/>
            </a:pPr>
            <a:r>
              <a:rPr lang="en-US" sz="1200" b="1" dirty="0" smtClean="0">
                <a:solidFill>
                  <a:srgbClr val="0000FF"/>
                </a:solidFill>
                <a:latin typeface="Arial" pitchFamily="34" charset="0"/>
                <a:cs typeface="Arial" pitchFamily="34" charset="0"/>
              </a:rPr>
              <a:t>Moderate (blue) drought stage </a:t>
            </a:r>
            <a:r>
              <a:rPr lang="en-US" sz="1200" b="1" dirty="0" smtClean="0">
                <a:latin typeface="Arial" pitchFamily="34" charset="0"/>
                <a:cs typeface="Arial" pitchFamily="34" charset="0"/>
              </a:rPr>
              <a:t>-</a:t>
            </a:r>
            <a:r>
              <a:rPr lang="en-US" sz="1200" dirty="0" smtClean="0">
                <a:latin typeface="Arial" pitchFamily="34" charset="0"/>
                <a:cs typeface="Arial" pitchFamily="34" charset="0"/>
              </a:rPr>
              <a:t> indicates mild/modest drought and is the first indication of a potential water supply shortages</a:t>
            </a:r>
            <a:endParaRPr lang="en-CA" sz="1200" dirty="0" smtClean="0">
              <a:latin typeface="Arial" pitchFamily="34" charset="0"/>
              <a:cs typeface="Arial" pitchFamily="34" charset="0"/>
            </a:endParaRPr>
          </a:p>
          <a:p>
            <a:pPr marL="514350" indent="-514350" eaLnBrk="0" hangingPunct="0">
              <a:buFont typeface="+mj-lt"/>
              <a:buAutoNum type="arabicPeriod"/>
              <a:defRPr/>
            </a:pPr>
            <a:r>
              <a:rPr lang="en-US" sz="1200" b="1" dirty="0" smtClean="0">
                <a:solidFill>
                  <a:srgbClr val="0000FF"/>
                </a:solidFill>
                <a:latin typeface="Arial" pitchFamily="34" charset="0"/>
                <a:cs typeface="Arial" pitchFamily="34" charset="0"/>
              </a:rPr>
              <a:t>Severe (yellow) drought stage</a:t>
            </a:r>
            <a:r>
              <a:rPr lang="en-US" sz="1200" b="1" dirty="0" smtClean="0">
                <a:latin typeface="Arial" pitchFamily="34" charset="0"/>
                <a:cs typeface="Arial" pitchFamily="34" charset="0"/>
              </a:rPr>
              <a:t>-</a:t>
            </a:r>
            <a:r>
              <a:rPr lang="en-US" sz="1200" dirty="0" smtClean="0">
                <a:latin typeface="Arial" pitchFamily="34" charset="0"/>
                <a:cs typeface="Arial" pitchFamily="34" charset="0"/>
              </a:rPr>
              <a:t> severe/serious drought and potential serious water supply shortages</a:t>
            </a:r>
            <a:endParaRPr lang="en-CA" sz="1200" dirty="0" smtClean="0">
              <a:latin typeface="Arial" pitchFamily="34" charset="0"/>
              <a:cs typeface="Arial" pitchFamily="34" charset="0"/>
            </a:endParaRPr>
          </a:p>
          <a:p>
            <a:pPr marL="514350" indent="-514350" eaLnBrk="0" hangingPunct="0">
              <a:buFont typeface="+mj-lt"/>
              <a:buAutoNum type="arabicPeriod"/>
              <a:defRPr/>
            </a:pPr>
            <a:r>
              <a:rPr lang="en-US" sz="1200" b="1" dirty="0" smtClean="0">
                <a:solidFill>
                  <a:srgbClr val="0000FF"/>
                </a:solidFill>
                <a:latin typeface="Arial" pitchFamily="34" charset="0"/>
                <a:cs typeface="Arial" pitchFamily="34" charset="0"/>
              </a:rPr>
              <a:t>Extreme (red) drought stage </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extreme/intense drought and major water supply shortages </a:t>
            </a:r>
            <a:endParaRPr lang="en-CA" dirty="0"/>
          </a:p>
        </p:txBody>
      </p:sp>
      <p:sp>
        <p:nvSpPr>
          <p:cNvPr id="4" name="Slide Number Placeholder 3"/>
          <p:cNvSpPr>
            <a:spLocks noGrp="1"/>
          </p:cNvSpPr>
          <p:nvPr>
            <p:ph type="sldNum" sz="quarter" idx="10"/>
          </p:nvPr>
        </p:nvSpPr>
        <p:spPr/>
        <p:txBody>
          <a:bodyPr/>
          <a:lstStyle/>
          <a:p>
            <a:pPr>
              <a:defRPr/>
            </a:pPr>
            <a:fld id="{BF1AC44C-E621-45E2-A6B9-42D283493280}"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4C47B8-0D26-4B36-A42A-1DFCF3469C39}"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B5325F34-33F8-4187-B523-900022D83AD3}" type="slidenum">
              <a:rPr lang="en-US" smtClean="0"/>
              <a:pPr>
                <a:defRPr/>
              </a:pPr>
              <a:t>33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Depending on the model the ranges for temperature increase changes.  From a range of 1.1-2.9 degree increase to 2.4-6.4 degree increase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25D6CA0A-C1EA-46C9-A8D4-4FD2FD94D2D7}" type="slidenum">
              <a:rPr lang="en-US" smtClean="0"/>
              <a:pPr>
                <a:defRPr/>
              </a:pPr>
              <a:t>35</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The case study along with other PRAC projects will help inform the development of a larger provincial DEM strategy for Manitoba.</a:t>
            </a:r>
          </a:p>
        </p:txBody>
      </p:sp>
      <p:sp>
        <p:nvSpPr>
          <p:cNvPr id="4" name="Slide Number Placeholder 3"/>
          <p:cNvSpPr>
            <a:spLocks noGrp="1"/>
          </p:cNvSpPr>
          <p:nvPr>
            <p:ph type="sldNum" sz="quarter" idx="5"/>
          </p:nvPr>
        </p:nvSpPr>
        <p:spPr/>
        <p:txBody>
          <a:bodyPr/>
          <a:lstStyle/>
          <a:p>
            <a:pPr>
              <a:defRPr/>
            </a:pPr>
            <a:fld id="{315A920B-44AB-4DAA-94FF-721B5425B43C}"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Monitoring and analyzing the surface energy balance and soil moisture data in a wheat/barley field during June-October 2011, and; -Analyzing the energy balance and soil moisture data collected in a barley field during the growing seasons of 2009 and 2010.  The data will be used to validate and calibrate the crop coefficients and drying curves functions used in the existing VSMB</a:t>
            </a:r>
          </a:p>
          <a:p>
            <a:pPr eaLnBrk="1" hangingPunct="1">
              <a:spcBef>
                <a:spcPct val="0"/>
              </a:spcBef>
            </a:pPr>
            <a:endParaRPr lang="en-US" sz="1400" dirty="0" smtClean="0"/>
          </a:p>
          <a:p>
            <a:pPr eaLnBrk="1" hangingPunct="1">
              <a:spcBef>
                <a:spcPct val="0"/>
              </a:spcBef>
            </a:pPr>
            <a:r>
              <a:rPr lang="en-US" sz="1400" dirty="0" smtClean="0"/>
              <a:t>Soil profile survey on soils representing typical agricultural soil in Alberta and analyze them for soil water retention characteristics and saturated hydraulic conductivity. The results will be used to determine the VSMB model parameters, namely field capacity, wilting point, and soil diffusivity for different soil types. </a:t>
            </a:r>
          </a:p>
          <a:p>
            <a:pPr eaLnBrk="1" hangingPunct="1">
              <a:spcBef>
                <a:spcPct val="0"/>
              </a:spcBef>
            </a:pPr>
            <a:r>
              <a:rPr lang="en-US" sz="1400"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t>Two agreements between the Saskatchewan Watershed Authority (SWA), Alberta Agriculture and Rural Development (ARD) and the University of Calgary  to conduct field and Laboratory research aimed to </a:t>
            </a:r>
            <a:r>
              <a:rPr lang="en-US" sz="1400" b="1" dirty="0" smtClean="0"/>
              <a:t>enhance the provincial soil moisture, drought and excessive moisture monitoring and reporting.</a:t>
            </a:r>
          </a:p>
          <a:p>
            <a:pPr eaLnBrk="1" hangingPunct="1">
              <a:spcBef>
                <a:spcPct val="0"/>
              </a:spcBef>
            </a:pPr>
            <a:endParaRPr lang="en-US" sz="1400"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048CDB-922D-4399-A9B0-5206313F0E4A}"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Real time full energy balance and soil profile moisture monitoring system was operational at Woolliams’ barley farm, 10 km north of Calgary.</a:t>
            </a:r>
          </a:p>
          <a:p>
            <a:pPr eaLnBrk="1" hangingPunct="1"/>
            <a:endParaRPr lang="en-CA" smtClean="0">
              <a:latin typeface="Arial" pitchFamily="34" charset="0"/>
            </a:endParaRPr>
          </a:p>
          <a:p>
            <a:pPr eaLnBrk="1" hangingPunct="1"/>
            <a:r>
              <a:rPr lang="en-CA" smtClean="0">
                <a:latin typeface="Arial" pitchFamily="34" charset="0"/>
              </a:rPr>
              <a:t>The soil moisture and temperature sensors were installed in 2005. An eddy-covariance system for evaporation measurement was operational during April-October 2009 and June-October 2011</a:t>
            </a:r>
          </a:p>
          <a:p>
            <a:pPr eaLnBrk="1" hangingPunct="1"/>
            <a:endParaRPr lang="en-CA"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dirty="0" smtClean="0">
                <a:latin typeface="Arial" pitchFamily="34" charset="0"/>
              </a:rPr>
              <a:t>-Versatile Soil Moisture Budget (VSMB) is a Canadian soil water balance model adopted by ARD.</a:t>
            </a:r>
          </a:p>
          <a:p>
            <a:pPr eaLnBrk="1" hangingPunct="1"/>
            <a:endParaRPr lang="en-CA" dirty="0" smtClean="0">
              <a:latin typeface="Arial" pitchFamily="34" charset="0"/>
            </a:endParaRPr>
          </a:p>
          <a:p>
            <a:pPr eaLnBrk="1" hangingPunct="1"/>
            <a:r>
              <a:rPr lang="en-CA" dirty="0" smtClean="0">
                <a:latin typeface="Arial" pitchFamily="34" charset="0"/>
              </a:rPr>
              <a:t>-VSMB  performance is being tested with data from the barley field  and the above is the result from 2011.  </a:t>
            </a:r>
          </a:p>
          <a:p>
            <a:pPr eaLnBrk="1" hangingPunct="1"/>
            <a:r>
              <a:rPr lang="en-CA" sz="1600" b="1" dirty="0" smtClean="0">
                <a:latin typeface="Arial" pitchFamily="34" charset="0"/>
              </a:rPr>
              <a:t>	E</a:t>
            </a:r>
            <a:r>
              <a:rPr lang="en-CA" dirty="0" smtClean="0">
                <a:latin typeface="Arial" pitchFamily="34" charset="0"/>
              </a:rPr>
              <a:t> is actual evaporation and </a:t>
            </a:r>
            <a:r>
              <a:rPr lang="en-CA" b="1" dirty="0" smtClean="0">
                <a:latin typeface="Arial" pitchFamily="34" charset="0"/>
              </a:rPr>
              <a:t>P</a:t>
            </a:r>
            <a:r>
              <a:rPr lang="en-CA" dirty="0" smtClean="0">
                <a:latin typeface="Arial" pitchFamily="34" charset="0"/>
              </a:rPr>
              <a:t> is precipitation </a:t>
            </a:r>
          </a:p>
          <a:p>
            <a:pPr eaLnBrk="1" hangingPunct="1"/>
            <a:endParaRPr lang="en-CA" dirty="0" smtClean="0">
              <a:latin typeface="Arial" pitchFamily="34" charset="0"/>
            </a:endParaRPr>
          </a:p>
          <a:p>
            <a:pPr eaLnBrk="1" hangingPunct="1"/>
            <a:r>
              <a:rPr lang="en-CA" dirty="0" smtClean="0">
                <a:latin typeface="Arial" pitchFamily="34" charset="0"/>
              </a:rPr>
              <a:t>-This year had an exceptionally large amount of rain in late May and June, causing the soil to become very moist. Evaporation during the relatively dry period of July and August is somewhat underestimated by VSMB. The VSMB also overestimate the soil moisture in the top 0.6 m. The cause of discrepancy needs to be investigated further.</a:t>
            </a: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CA" smtClean="0">
                <a:latin typeface="Arial" pitchFamily="34" charset="0"/>
              </a:rPr>
              <a:t>We are also modifying the VSMB to improve the representation of winter processes, including snow accumulation and melt, soil freezing and </a:t>
            </a:r>
          </a:p>
          <a:p>
            <a:pPr eaLnBrk="1" hangingPunct="1"/>
            <a:r>
              <a:rPr lang="en-CA" smtClean="0">
                <a:latin typeface="Arial" pitchFamily="34" charset="0"/>
              </a:rPr>
              <a:t> thawing, and snowmelt infiltration and runoff. </a:t>
            </a:r>
          </a:p>
          <a:p>
            <a:pPr eaLnBrk="1" hangingPunct="1"/>
            <a:r>
              <a:rPr lang="en-CA" smtClean="0">
                <a:latin typeface="Arial" pitchFamily="34" charset="0"/>
              </a:rPr>
              <a:t>-The new version of VSMB (called VSMBn in the next slide) explicitly models the snow energy balance and soil freezing and thawing. This requires</a:t>
            </a:r>
          </a:p>
          <a:p>
            <a:pPr eaLnBrk="1" hangingPunct="1"/>
            <a:r>
              <a:rPr lang="en-CA" smtClean="0">
                <a:latin typeface="Arial" pitchFamily="34" charset="0"/>
              </a:rPr>
              <a:t>  more data (e.g. hourly meteorological data including solar radiation), but these data are available from many of the ARD climate stations. </a:t>
            </a:r>
          </a:p>
          <a:p>
            <a:pPr eaLnBrk="1" hangingPunct="1"/>
            <a:r>
              <a:rPr lang="en-CA" smtClean="0">
                <a:latin typeface="Arial" pitchFamily="34" charset="0"/>
              </a:rPr>
              <a:t> The  model has been tested using the field data collected at the U of C Spy Hill Farm.</a:t>
            </a:r>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latin typeface="Arial" pitchFamily="34" charset="0"/>
              </a:rPr>
              <a:t>- These are the results from the winter of </a:t>
            </a:r>
            <a:r>
              <a:rPr lang="en-CA" sz="1400" b="1" smtClean="0">
                <a:latin typeface="Arial" pitchFamily="34" charset="0"/>
              </a:rPr>
              <a:t>2006-2007</a:t>
            </a:r>
            <a:r>
              <a:rPr lang="en-CA" b="1" smtClean="0">
                <a:latin typeface="Arial" pitchFamily="34" charset="0"/>
              </a:rPr>
              <a:t> </a:t>
            </a:r>
            <a:r>
              <a:rPr lang="en-CA" smtClean="0">
                <a:latin typeface="Arial" pitchFamily="34" charset="0"/>
              </a:rPr>
              <a:t>field data. The top graph shows daily precipitation and daily mean air temperature. </a:t>
            </a:r>
          </a:p>
          <a:p>
            <a:pPr eaLnBrk="1" hangingPunct="1">
              <a:buFontTx/>
              <a:buChar char="-"/>
            </a:pPr>
            <a:r>
              <a:rPr lang="en-CA" smtClean="0">
                <a:latin typeface="Arial" pitchFamily="34" charset="0"/>
              </a:rPr>
              <a:t>The next shows vapour flux from the snow (or ground) surface. The VSMBn simulates the high sublimation rates during Chinook events   </a:t>
            </a:r>
          </a:p>
          <a:p>
            <a:pPr eaLnBrk="1" hangingPunct="1"/>
            <a:r>
              <a:rPr lang="en-CA" smtClean="0">
                <a:latin typeface="Arial" pitchFamily="34" charset="0"/>
              </a:rPr>
              <a:t>  reasonably well. </a:t>
            </a:r>
          </a:p>
          <a:p>
            <a:pPr eaLnBrk="1" hangingPunct="1"/>
            <a:r>
              <a:rPr lang="en-CA" smtClean="0">
                <a:latin typeface="Arial" pitchFamily="34" charset="0"/>
              </a:rPr>
              <a:t>- The next graph shows the snow water equivalent (SWE) obtained by conducting frequent snow survey on a 200-m transect. The VSMBn again simulates the evolution of snowpack reasonably well.</a:t>
            </a:r>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latin typeface="Arial" pitchFamily="34" charset="0"/>
              </a:rPr>
              <a:t>-The top graph shows the observed and simulated soil temperature. The VSMBn predicts the date of thawing at 0.1 m and 0.6 m depth within </a:t>
            </a:r>
          </a:p>
          <a:p>
            <a:pPr eaLnBrk="1" hangingPunct="1"/>
            <a:r>
              <a:rPr lang="en-CA" smtClean="0">
                <a:latin typeface="Arial" pitchFamily="34" charset="0"/>
              </a:rPr>
              <a:t>  about five days of the actual date. </a:t>
            </a:r>
          </a:p>
          <a:p>
            <a:pPr eaLnBrk="1" hangingPunct="1"/>
            <a:r>
              <a:rPr lang="en-CA" smtClean="0">
                <a:latin typeface="Arial" pitchFamily="34" charset="0"/>
              </a:rPr>
              <a:t>-The VSMBn tends to overestimate liquid water in the upper (0-0.4m) soil layer and underestimate in in the lower (0.4-1.2m) soil layer, but total </a:t>
            </a:r>
          </a:p>
          <a:p>
            <a:pPr eaLnBrk="1" hangingPunct="1"/>
            <a:r>
              <a:rPr lang="en-CA" smtClean="0">
                <a:latin typeface="Arial" pitchFamily="34" charset="0"/>
              </a:rPr>
              <a:t>  amount of water is reasonably well simulated by the VSMBn.</a:t>
            </a:r>
          </a:p>
          <a:p>
            <a:pPr eaLnBrk="1" hangingPunct="1">
              <a:buFontTx/>
              <a:buChar char="-"/>
            </a:pPr>
            <a:r>
              <a:rPr lang="en-CA" smtClean="0">
                <a:latin typeface="Arial" pitchFamily="34" charset="0"/>
              </a:rPr>
              <a:t>The VSMBn estimates the timing and amount of snowmelt runoff reasonably well. This is an important achievement, because snowmelt runoff </a:t>
            </a:r>
          </a:p>
          <a:p>
            <a:pPr eaLnBrk="1" hangingPunct="1"/>
            <a:r>
              <a:rPr lang="en-CA" smtClean="0">
                <a:latin typeface="Arial" pitchFamily="34" charset="0"/>
              </a:rPr>
              <a:t>  is the important source of water for wetlands and dugouts in the prairies.</a:t>
            </a: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NAIS</a:t>
            </a:r>
            <a:r>
              <a:rPr lang="en-US" baseline="0" dirty="0" smtClean="0"/>
              <a:t> (drought watch), community based monitoring, Regional reports, SCIC, SM monitoring, SRC. MOE (Forested areas), SWA (water and snow), Sat imagery monitoring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Several programs that may allow producers to become more prepared FSP, F&amp;R, BRM</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Program alterations and dates occurred quickly in response to weather conditions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Record Crop Insurance coverage and funding in the 2011-12 Agriculture budget will help protect Saskatchewan producers against risks such as excess moisture. </a:t>
            </a:r>
          </a:p>
          <a:p>
            <a:r>
              <a:rPr lang="en-US" dirty="0" smtClean="0"/>
              <a:t>The Government of Saskatchewan has increased its Agriculture budget by $32 million to $418 million in 2011-12. More than three quarters of this year's budget will fully fund business risk management programs including Crop Insurance, </a:t>
            </a:r>
            <a:r>
              <a:rPr lang="en-US" dirty="0" err="1" smtClean="0"/>
              <a:t>AgriStability</a:t>
            </a:r>
            <a:r>
              <a:rPr lang="en-US" dirty="0" smtClean="0"/>
              <a:t> and </a:t>
            </a:r>
            <a:r>
              <a:rPr lang="en-US" dirty="0" err="1" smtClean="0"/>
              <a:t>AgriInvest</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F5C627-5454-44F4-9F42-D5BD58C36A29}"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96B11E5-783A-43F1-B739-0D409B98680A}" type="datetimeFigureOut">
              <a:rPr lang="en-US" smtClean="0"/>
              <a:pPr>
                <a:defRPr/>
              </a:pPr>
              <a:t>2/14/2012</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9B0682A1-09E3-418F-9EBE-EE7056A9E6B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E2663CA-19D6-4772-83E1-2A4E6E22F7EC}" type="datetimeFigureOut">
              <a:rPr lang="en-US" smtClean="0"/>
              <a:pPr>
                <a:defRPr/>
              </a:pPr>
              <a:t>2/14/2012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4179AD-735C-4EFF-BEE3-FCBC7016344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16AFA15-51F2-4223-AD2B-AE1583A5CB0F}" type="datetimeFigureOut">
              <a:rPr lang="en-US" smtClean="0"/>
              <a:pPr>
                <a:defRPr/>
              </a:pPr>
              <a:t>2/14/2012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122D4B-B82C-4A0B-AE4A-77E96D62A49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64E5492-37C6-46C9-A058-B2286BCD1A26}" type="datetimeFigureOut">
              <a:rPr lang="en-US" smtClean="0"/>
              <a:pPr>
                <a:defRPr/>
              </a:pPr>
              <a:t>2/14/2012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6259AB-4E27-403F-B0A4-E6705CF72D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56529DC-F81D-4533-A32D-FAF4DC42B380}" type="datetimeFigureOut">
              <a:rPr lang="en-US" smtClean="0"/>
              <a:pPr>
                <a:defRPr/>
              </a:pPr>
              <a:t>2/14/2012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A35B3E-CB95-4BBF-A3DD-35EA440F4F1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936D04C-F3FC-4DC6-BF27-8A07F61F067C}" type="datetimeFigureOut">
              <a:rPr lang="en-US" smtClean="0"/>
              <a:pPr>
                <a:defRPr/>
              </a:pPr>
              <a:t>2/14/2012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8EA718-DB98-42D9-BEC7-0AE174B7BA2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A3125F8-7FE3-4F24-AA7A-95C3E013F2D3}" type="datetimeFigureOut">
              <a:rPr lang="en-US" smtClean="0"/>
              <a:pPr>
                <a:defRPr/>
              </a:pPr>
              <a:t>2/14/2012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4DFA44-593D-4FDE-AAE8-21F02A05CF1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1747B19-EA95-427B-A4EF-1074B0A87215}" type="datetimeFigureOut">
              <a:rPr lang="en-US" smtClean="0"/>
              <a:pPr>
                <a:defRPr/>
              </a:pPr>
              <a:t>2/14/2012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A005D14-E53A-47AB-A0CE-87C8761677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D7AF52-8741-4096-90B0-C56AA5BEB9FD}" type="datetimeFigureOut">
              <a:rPr lang="en-US" smtClean="0"/>
              <a:pPr>
                <a:defRPr/>
              </a:pPr>
              <a:t>2/14/2012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6076B42-E6E8-4503-BCC6-41CCB7292DF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1AB04E8-D91D-45FB-BD70-D63C8DD01A28}" type="datetimeFigureOut">
              <a:rPr lang="en-US" smtClean="0"/>
              <a:pPr>
                <a:defRPr/>
              </a:pPr>
              <a:t>2/14/2012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39F0C6-8F67-4781-9411-9FE3816B752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89F8E9E-756F-42E0-B4CE-9882F3C51CCA}" type="datetimeFigureOut">
              <a:rPr lang="en-US" smtClean="0"/>
              <a:pPr>
                <a:defRPr/>
              </a:pPr>
              <a:t>2/14/2012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3978119-A31C-4DAF-9801-E906BDEDC5ED}"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CEFC83D-8083-499F-8BE1-5D6AB9FB08B5}" type="datetimeFigureOut">
              <a:rPr lang="en-US" smtClean="0"/>
              <a:pPr>
                <a:defRPr/>
              </a:pPr>
              <a:t>2/14/2012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DE25729-4758-41D6-B242-7F18F387067F}"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 PRAC: Drought and Excessive Moisture Theme</a:t>
            </a:r>
            <a:endParaRPr lang="en-US" b="1" dirty="0"/>
          </a:p>
        </p:txBody>
      </p:sp>
      <p:sp>
        <p:nvSpPr>
          <p:cNvPr id="3" name="Subtitle 2"/>
          <p:cNvSpPr>
            <a:spLocks noGrp="1"/>
          </p:cNvSpPr>
          <p:nvPr>
            <p:ph type="subTitle" idx="1"/>
          </p:nvPr>
        </p:nvSpPr>
        <p:spPr>
          <a:xfrm>
            <a:off x="533400" y="3548608"/>
            <a:ext cx="7854696" cy="1752600"/>
          </a:xfrm>
        </p:spPr>
        <p:txBody>
          <a:bodyPr rtlCol="0">
            <a:normAutofit fontScale="92500" lnSpcReduction="10000"/>
          </a:bodyPr>
          <a:lstStyle/>
          <a:p>
            <a:pPr eaLnBrk="1" fontAlgn="auto" hangingPunct="1">
              <a:spcAft>
                <a:spcPts val="0"/>
              </a:spcAft>
              <a:buFont typeface="Arial" charset="0"/>
              <a:buNone/>
              <a:defRPr/>
            </a:pPr>
            <a:r>
              <a:rPr lang="en-CA" dirty="0" smtClean="0"/>
              <a:t>Adaptation to Climate Change on the </a:t>
            </a:r>
          </a:p>
          <a:p>
            <a:pPr eaLnBrk="1" fontAlgn="auto" hangingPunct="1">
              <a:spcAft>
                <a:spcPts val="0"/>
              </a:spcAft>
              <a:buFont typeface="Arial" charset="0"/>
              <a:buNone/>
              <a:defRPr/>
            </a:pPr>
            <a:r>
              <a:rPr lang="en-CA" dirty="0" smtClean="0"/>
              <a:t>Canadian Prairies </a:t>
            </a:r>
          </a:p>
          <a:p>
            <a:pPr eaLnBrk="1" fontAlgn="auto" hangingPunct="1">
              <a:spcAft>
                <a:spcPts val="0"/>
              </a:spcAft>
              <a:buFont typeface="Arial" charset="0"/>
              <a:buNone/>
              <a:defRPr/>
            </a:pPr>
            <a:r>
              <a:rPr lang="en-US" dirty="0" smtClean="0"/>
              <a:t>February 15, 2012</a:t>
            </a:r>
          </a:p>
          <a:p>
            <a:pPr eaLnBrk="1" fontAlgn="auto" hangingPunct="1">
              <a:spcAft>
                <a:spcPts val="0"/>
              </a:spcAft>
              <a:defRPr/>
            </a:pPr>
            <a:r>
              <a:rPr lang="en-US" dirty="0" smtClean="0"/>
              <a:t>Regina, SK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8"/>
          <p:cNvGrpSpPr>
            <a:grpSpLocks/>
          </p:cNvGrpSpPr>
          <p:nvPr/>
        </p:nvGrpSpPr>
        <p:grpSpPr bwMode="auto">
          <a:xfrm>
            <a:off x="430213" y="670768"/>
            <a:ext cx="8482012" cy="6070600"/>
            <a:chOff x="429505" y="426731"/>
            <a:chExt cx="8482846" cy="6071039"/>
          </a:xfrm>
        </p:grpSpPr>
        <p:pic>
          <p:nvPicPr>
            <p:cNvPr id="12291" name="Picture 3"/>
            <p:cNvPicPr>
              <a:picLocks noChangeArrowheads="1"/>
            </p:cNvPicPr>
            <p:nvPr/>
          </p:nvPicPr>
          <p:blipFill>
            <a:blip r:embed="rId3" cstate="print"/>
            <a:srcRect/>
            <a:stretch>
              <a:fillRect/>
            </a:stretch>
          </p:blipFill>
          <p:spPr bwMode="auto">
            <a:xfrm>
              <a:off x="928991" y="426731"/>
              <a:ext cx="7983360" cy="2250000"/>
            </a:xfrm>
            <a:prstGeom prst="rect">
              <a:avLst/>
            </a:prstGeom>
            <a:noFill/>
            <a:ln w="9525">
              <a:noFill/>
              <a:miter lim="800000"/>
              <a:headEnd/>
              <a:tailEnd/>
            </a:ln>
          </p:spPr>
        </p:pic>
        <p:pic>
          <p:nvPicPr>
            <p:cNvPr id="12292" name="Picture 5"/>
            <p:cNvPicPr>
              <a:picLocks noChangeArrowheads="1"/>
            </p:cNvPicPr>
            <p:nvPr/>
          </p:nvPicPr>
          <p:blipFill>
            <a:blip r:embed="rId4" cstate="print"/>
            <a:srcRect/>
            <a:stretch>
              <a:fillRect/>
            </a:stretch>
          </p:blipFill>
          <p:spPr bwMode="auto">
            <a:xfrm>
              <a:off x="484925" y="4517770"/>
              <a:ext cx="8346240" cy="1980000"/>
            </a:xfrm>
            <a:prstGeom prst="rect">
              <a:avLst/>
            </a:prstGeom>
            <a:noFill/>
            <a:ln w="9525">
              <a:noFill/>
              <a:miter lim="800000"/>
              <a:headEnd/>
              <a:tailEnd/>
            </a:ln>
          </p:spPr>
        </p:pic>
        <p:pic>
          <p:nvPicPr>
            <p:cNvPr id="12293" name="Picture 6"/>
            <p:cNvPicPr>
              <a:picLocks noChangeArrowheads="1"/>
            </p:cNvPicPr>
            <p:nvPr/>
          </p:nvPicPr>
          <p:blipFill>
            <a:blip r:embed="rId5" cstate="print"/>
            <a:srcRect/>
            <a:stretch>
              <a:fillRect/>
            </a:stretch>
          </p:blipFill>
          <p:spPr bwMode="auto">
            <a:xfrm>
              <a:off x="429505" y="2465750"/>
              <a:ext cx="8391600" cy="2632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p:txBody>
          <a:bodyPr/>
          <a:lstStyle/>
          <a:p>
            <a:r>
              <a:rPr lang="en-US" dirty="0" smtClean="0"/>
              <a:t>Saskatchewan</a:t>
            </a:r>
            <a:endParaRPr lang="en-CA" dirty="0" smtClean="0"/>
          </a:p>
        </p:txBody>
      </p:sp>
      <p:sp>
        <p:nvSpPr>
          <p:cNvPr id="5" name="Subtitle 4"/>
          <p:cNvSpPr>
            <a:spLocks noGrp="1"/>
          </p:cNvSpPr>
          <p:nvPr>
            <p:ph type="subTitle" idx="1"/>
          </p:nvPr>
        </p:nvSpPr>
        <p:spPr>
          <a:xfrm>
            <a:off x="571472" y="3214686"/>
            <a:ext cx="7854696" cy="1752600"/>
          </a:xfrm>
        </p:spPr>
        <p:txBody>
          <a:bodyPr/>
          <a:lstStyle/>
          <a:p>
            <a:pPr>
              <a:buFont typeface="Arial" charset="0"/>
              <a:buNone/>
              <a:defRPr/>
            </a:pP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4000" dirty="0" smtClean="0"/>
              <a:t>Agricultural Drought and EM Monitoring Action Plan</a:t>
            </a:r>
            <a:endParaRPr lang="en-US" sz="4000" dirty="0"/>
          </a:p>
        </p:txBody>
      </p:sp>
      <p:sp>
        <p:nvSpPr>
          <p:cNvPr id="3" name="Content Placeholder 2"/>
          <p:cNvSpPr>
            <a:spLocks noGrp="1"/>
          </p:cNvSpPr>
          <p:nvPr>
            <p:ph idx="1"/>
          </p:nvPr>
        </p:nvSpPr>
        <p:spPr/>
        <p:txBody>
          <a:bodyPr/>
          <a:lstStyle/>
          <a:p>
            <a:r>
              <a:rPr lang="en-US" sz="3200" dirty="0" smtClean="0"/>
              <a:t>Multiple agency committee</a:t>
            </a:r>
          </a:p>
          <a:p>
            <a:pPr lvl="1" eaLnBrk="1" hangingPunct="1">
              <a:lnSpc>
                <a:spcPct val="80000"/>
              </a:lnSpc>
              <a:defRPr/>
            </a:pPr>
            <a:r>
              <a:rPr lang="en-US" sz="2800" dirty="0" smtClean="0"/>
              <a:t>MOA</a:t>
            </a:r>
          </a:p>
          <a:p>
            <a:pPr lvl="1" eaLnBrk="1" hangingPunct="1">
              <a:lnSpc>
                <a:spcPct val="80000"/>
              </a:lnSpc>
              <a:defRPr/>
            </a:pPr>
            <a:r>
              <a:rPr lang="en-US" sz="2800" dirty="0" smtClean="0"/>
              <a:t>MOE</a:t>
            </a:r>
          </a:p>
          <a:p>
            <a:pPr lvl="1" eaLnBrk="1" hangingPunct="1">
              <a:lnSpc>
                <a:spcPct val="80000"/>
              </a:lnSpc>
              <a:defRPr/>
            </a:pPr>
            <a:r>
              <a:rPr lang="en-US" sz="2800" dirty="0" smtClean="0"/>
              <a:t>SWA</a:t>
            </a:r>
          </a:p>
          <a:p>
            <a:pPr lvl="1" eaLnBrk="1" hangingPunct="1">
              <a:lnSpc>
                <a:spcPct val="80000"/>
              </a:lnSpc>
              <a:defRPr/>
            </a:pPr>
            <a:r>
              <a:rPr lang="en-US" sz="2800" dirty="0" smtClean="0"/>
              <a:t>SCIC</a:t>
            </a:r>
          </a:p>
          <a:p>
            <a:pPr lvl="1" eaLnBrk="1" hangingPunct="1">
              <a:lnSpc>
                <a:spcPct val="80000"/>
              </a:lnSpc>
              <a:defRPr/>
            </a:pPr>
            <a:r>
              <a:rPr lang="en-US" sz="2800" dirty="0" smtClean="0"/>
              <a:t>AAFC</a:t>
            </a:r>
          </a:p>
          <a:p>
            <a:pPr lvl="2" eaLnBrk="1" hangingPunct="1">
              <a:lnSpc>
                <a:spcPct val="80000"/>
              </a:lnSpc>
              <a:defRPr/>
            </a:pPr>
            <a:r>
              <a:rPr lang="en-US" sz="2400" dirty="0" smtClean="0"/>
              <a:t>NAIS</a:t>
            </a:r>
          </a:p>
          <a:p>
            <a:pPr lvl="2" eaLnBrk="1" hangingPunct="1">
              <a:lnSpc>
                <a:spcPct val="80000"/>
              </a:lnSpc>
              <a:defRPr/>
            </a:pPr>
            <a:r>
              <a:rPr lang="en-US" sz="2400" dirty="0" smtClean="0"/>
              <a:t>AESB</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580112" y="2564904"/>
            <a:ext cx="3141949"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Evaluation of DEM Monitoring in SK</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Part I - </a:t>
            </a:r>
            <a:r>
              <a:rPr lang="en-US" dirty="0" smtClean="0"/>
              <a:t>Questions</a:t>
            </a:r>
            <a:endParaRPr lang="en-US" dirty="0" smtClean="0"/>
          </a:p>
          <a:p>
            <a:pPr lvl="1"/>
            <a:r>
              <a:rPr lang="en-US" sz="2600" dirty="0" smtClean="0"/>
              <a:t>Review  and describe strengths and weaknesses of drought and excessive moisture indicators and models</a:t>
            </a:r>
          </a:p>
          <a:p>
            <a:pPr lvl="1"/>
            <a:r>
              <a:rPr lang="en-US" sz="2600" dirty="0" smtClean="0"/>
              <a:t>Recommendations on which are most appropriate for SK</a:t>
            </a:r>
          </a:p>
          <a:p>
            <a:pPr lvl="1"/>
            <a:endParaRPr lang="en-US" sz="800" dirty="0" smtClean="0"/>
          </a:p>
          <a:p>
            <a:r>
              <a:rPr lang="en-US" dirty="0" smtClean="0"/>
              <a:t>Results and Recommendations</a:t>
            </a:r>
          </a:p>
          <a:p>
            <a:pPr lvl="1"/>
            <a:r>
              <a:rPr lang="en-US" sz="2600" dirty="0" smtClean="0"/>
              <a:t>Drought: P-PET, deciles/percentiles and SPI</a:t>
            </a:r>
          </a:p>
          <a:p>
            <a:pPr lvl="1"/>
            <a:r>
              <a:rPr lang="en-US" sz="2600" dirty="0" smtClean="0"/>
              <a:t>Hydrological Conditions: </a:t>
            </a:r>
            <a:r>
              <a:rPr lang="en-US" sz="2600" dirty="0" err="1" smtClean="0"/>
              <a:t>Streamflow</a:t>
            </a:r>
            <a:r>
              <a:rPr lang="en-US" sz="2600" dirty="0" smtClean="0"/>
              <a:t>, reservoir and lake percentiles and SPI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Evaluation of DEM Monitoring in SK</a:t>
            </a:r>
            <a:endParaRPr lang="en-US" dirty="0"/>
          </a:p>
        </p:txBody>
      </p:sp>
      <p:sp>
        <p:nvSpPr>
          <p:cNvPr id="3" name="Content Placeholder 2"/>
          <p:cNvSpPr>
            <a:spLocks noGrp="1"/>
          </p:cNvSpPr>
          <p:nvPr>
            <p:ph idx="1"/>
          </p:nvPr>
        </p:nvSpPr>
        <p:spPr/>
        <p:txBody>
          <a:bodyPr>
            <a:normAutofit/>
          </a:bodyPr>
          <a:lstStyle/>
          <a:p>
            <a:r>
              <a:rPr lang="en-US" dirty="0" smtClean="0"/>
              <a:t>Part II – </a:t>
            </a:r>
            <a:r>
              <a:rPr lang="en-US" dirty="0" smtClean="0"/>
              <a:t>Questions</a:t>
            </a:r>
            <a:endParaRPr lang="en-US" dirty="0" smtClean="0"/>
          </a:p>
          <a:p>
            <a:pPr lvl="1"/>
            <a:r>
              <a:rPr lang="en-US" dirty="0" smtClean="0"/>
              <a:t>Review existing observation networks (ID inadequacies). Review existing interpolation techniques</a:t>
            </a:r>
          </a:p>
          <a:p>
            <a:pPr lvl="1"/>
            <a:r>
              <a:rPr lang="en-US" dirty="0" smtClean="0"/>
              <a:t>Recommendations to improve monitoring in SK</a:t>
            </a:r>
          </a:p>
          <a:p>
            <a:pPr lvl="1">
              <a:buNone/>
            </a:pPr>
            <a:endParaRPr lang="en-US" sz="900" dirty="0" smtClean="0"/>
          </a:p>
          <a:p>
            <a:r>
              <a:rPr lang="en-US" dirty="0" smtClean="0"/>
              <a:t>Results and Recommendations</a:t>
            </a:r>
          </a:p>
          <a:p>
            <a:pPr lvl="1"/>
            <a:r>
              <a:rPr lang="en-US" dirty="0" smtClean="0"/>
              <a:t>Not enough stations (outside of growing season)</a:t>
            </a:r>
          </a:p>
          <a:p>
            <a:pPr lvl="1"/>
            <a:r>
              <a:rPr lang="en-US" dirty="0" smtClean="0"/>
              <a:t>Lack of integration and consistency of existing networks</a:t>
            </a:r>
          </a:p>
          <a:p>
            <a:pPr lvl="1"/>
            <a:r>
              <a:rPr lang="en-US" dirty="0" smtClean="0"/>
              <a:t>Develop a “network of networks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91680" y="1117773"/>
            <a:ext cx="5865616" cy="555158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4000" b="1" dirty="0" smtClean="0"/>
              <a:t>Network of Networks</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t="12376" b="25249"/>
          <a:stretch>
            <a:fillRect/>
          </a:stretch>
        </p:blipFill>
        <p:spPr bwMode="auto">
          <a:xfrm>
            <a:off x="0" y="4556125"/>
            <a:ext cx="9144000" cy="2301875"/>
          </a:xfrm>
          <a:prstGeom prst="rect">
            <a:avLst/>
          </a:prstGeom>
          <a:noFill/>
          <a:ln w="9525">
            <a:noFill/>
            <a:miter lim="800000"/>
            <a:headEnd/>
            <a:tailEnd/>
          </a:ln>
        </p:spPr>
      </p:pic>
      <p:sp>
        <p:nvSpPr>
          <p:cNvPr id="5123" name="Title 1"/>
          <p:cNvSpPr txBox="1">
            <a:spLocks/>
          </p:cNvSpPr>
          <p:nvPr/>
        </p:nvSpPr>
        <p:spPr bwMode="auto">
          <a:xfrm>
            <a:off x="473075" y="271463"/>
            <a:ext cx="8229600" cy="796925"/>
          </a:xfrm>
          <a:prstGeom prst="rect">
            <a:avLst/>
          </a:prstGeom>
          <a:noFill/>
          <a:ln w="9525">
            <a:noFill/>
            <a:miter lim="800000"/>
            <a:headEnd/>
            <a:tailEnd/>
          </a:ln>
        </p:spPr>
        <p:txBody>
          <a:bodyPr/>
          <a:lstStyle/>
          <a:p>
            <a:pPr algn="ctr" eaLnBrk="0" hangingPunct="0"/>
            <a:r>
              <a:rPr lang="en-US" sz="4400" b="1">
                <a:solidFill>
                  <a:schemeClr val="tx2"/>
                </a:solidFill>
                <a:latin typeface="Candara" pitchFamily="34" charset="0"/>
              </a:rPr>
              <a:t>Adaptive Policy Assessment Tool</a:t>
            </a:r>
          </a:p>
        </p:txBody>
      </p:sp>
      <p:sp>
        <p:nvSpPr>
          <p:cNvPr id="5124" name="Content Placeholder 2"/>
          <p:cNvSpPr txBox="1">
            <a:spLocks/>
          </p:cNvSpPr>
          <p:nvPr/>
        </p:nvSpPr>
        <p:spPr bwMode="auto">
          <a:xfrm>
            <a:off x="285750" y="1223963"/>
            <a:ext cx="8858250" cy="2954337"/>
          </a:xfrm>
          <a:prstGeom prst="rect">
            <a:avLst/>
          </a:prstGeom>
          <a:noFill/>
          <a:ln w="9525">
            <a:noFill/>
            <a:miter lim="800000"/>
            <a:headEnd/>
            <a:tailEnd/>
          </a:ln>
        </p:spPr>
        <p:txBody>
          <a:bodyPr/>
          <a:lstStyle/>
          <a:p>
            <a:pPr marL="514350" indent="-514350" eaLnBrk="0" hangingPunct="0">
              <a:spcBef>
                <a:spcPct val="20000"/>
              </a:spcBef>
              <a:spcAft>
                <a:spcPts val="600"/>
              </a:spcAft>
              <a:buFont typeface="Times New Roman" pitchFamily="18" charset="0"/>
              <a:buAutoNum type="arabicPeriod"/>
            </a:pPr>
            <a:r>
              <a:rPr lang="en-US" sz="3600">
                <a:latin typeface="Candara" pitchFamily="34" charset="0"/>
              </a:rPr>
              <a:t>Is the suite of policies/programmes capable of supporting anticipated climate change adaptation actions?</a:t>
            </a:r>
          </a:p>
          <a:p>
            <a:pPr marL="514350" indent="-514350" eaLnBrk="0" hangingPunct="0">
              <a:spcBef>
                <a:spcPct val="20000"/>
              </a:spcBef>
              <a:spcAft>
                <a:spcPts val="600"/>
              </a:spcAft>
              <a:buFont typeface="Times New Roman" pitchFamily="18" charset="0"/>
              <a:buAutoNum type="arabicPeriod"/>
            </a:pPr>
            <a:r>
              <a:rPr lang="en-US" sz="3600">
                <a:latin typeface="Candara" pitchFamily="34" charset="0"/>
              </a:rPr>
              <a:t>Is the suite of policies/programmes adaptive in and of themselves?</a:t>
            </a:r>
          </a:p>
          <a:p>
            <a:pPr marL="514350" indent="-514350" eaLnBrk="0" hangingPunct="0">
              <a:spcBef>
                <a:spcPct val="20000"/>
              </a:spcBef>
              <a:spcAft>
                <a:spcPts val="600"/>
              </a:spcAft>
              <a:buFont typeface="Times New Roman" pitchFamily="18" charset="0"/>
              <a:buAutoNum type="arabicPeriod"/>
            </a:pPr>
            <a:endParaRPr lang="en-US" sz="3600">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bwMode="auto">
          <a:xfrm>
            <a:off x="2770188" y="1670050"/>
            <a:ext cx="6357937" cy="25908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200" dirty="0" smtClean="0">
                <a:latin typeface="Calibri" pitchFamily="34" charset="0"/>
                <a:ea typeface="Calibri" pitchFamily="34" charset="0"/>
                <a:cs typeface="Calibri" pitchFamily="34" charset="0"/>
              </a:rPr>
              <a:t>Integrated and forward-looking analysis</a:t>
            </a:r>
          </a:p>
          <a:p>
            <a:r>
              <a:rPr lang="en-US" sz="3200" dirty="0" smtClean="0">
                <a:latin typeface="Calibri" pitchFamily="34" charset="0"/>
                <a:ea typeface="Calibri" pitchFamily="34" charset="0"/>
                <a:cs typeface="Calibri" pitchFamily="34" charset="0"/>
              </a:rPr>
              <a:t>Multi-stakeholder deliberation</a:t>
            </a:r>
          </a:p>
          <a:p>
            <a:r>
              <a:rPr lang="en-US" sz="3200" dirty="0" smtClean="0">
                <a:latin typeface="Calibri" pitchFamily="34" charset="0"/>
                <a:ea typeface="Calibri" pitchFamily="34" charset="0"/>
                <a:cs typeface="Calibri" pitchFamily="34" charset="0"/>
              </a:rPr>
              <a:t>Built-in policy adjustment</a:t>
            </a:r>
          </a:p>
          <a:p>
            <a:r>
              <a:rPr lang="en-US" sz="3200" dirty="0" smtClean="0">
                <a:latin typeface="Calibri" pitchFamily="34" charset="0"/>
                <a:ea typeface="Calibri" pitchFamily="34" charset="0"/>
                <a:cs typeface="Calibri" pitchFamily="34" charset="0"/>
              </a:rPr>
              <a:t>Formal policy review </a:t>
            </a:r>
          </a:p>
          <a:p>
            <a:r>
              <a:rPr lang="en-US" sz="3200" dirty="0" smtClean="0">
                <a:latin typeface="Calibri" pitchFamily="34" charset="0"/>
                <a:ea typeface="Calibri" pitchFamily="34" charset="0"/>
                <a:cs typeface="Calibri" pitchFamily="34" charset="0"/>
              </a:rPr>
              <a:t>Promoting variation </a:t>
            </a:r>
          </a:p>
          <a:p>
            <a:r>
              <a:rPr lang="en-US" sz="3200" dirty="0" smtClean="0">
                <a:latin typeface="Calibri" pitchFamily="34" charset="0"/>
                <a:ea typeface="Calibri" pitchFamily="34" charset="0"/>
                <a:cs typeface="Calibri" pitchFamily="34" charset="0"/>
              </a:rPr>
              <a:t>Enabling self-organization</a:t>
            </a:r>
          </a:p>
          <a:p>
            <a:r>
              <a:rPr lang="en-US" sz="3200" dirty="0" smtClean="0">
                <a:latin typeface="Calibri" pitchFamily="34" charset="0"/>
                <a:ea typeface="Calibri" pitchFamily="34" charset="0"/>
                <a:cs typeface="Calibri" pitchFamily="34" charset="0"/>
              </a:rPr>
              <a:t>Decentralization of decision-making</a:t>
            </a:r>
          </a:p>
        </p:txBody>
      </p:sp>
      <p:sp>
        <p:nvSpPr>
          <p:cNvPr id="4" name="Left Brace 3"/>
          <p:cNvSpPr/>
          <p:nvPr/>
        </p:nvSpPr>
        <p:spPr>
          <a:xfrm>
            <a:off x="2217738" y="1795463"/>
            <a:ext cx="596900" cy="3294062"/>
          </a:xfrm>
          <a:prstGeom prst="leftBrace">
            <a:avLst>
              <a:gd name="adj1" fmla="val 8333"/>
              <a:gd name="adj2" fmla="val 511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Garamond" pitchFamily="18" charset="0"/>
            </a:endParaRPr>
          </a:p>
        </p:txBody>
      </p:sp>
      <p:sp>
        <p:nvSpPr>
          <p:cNvPr id="5" name="TextBox 4"/>
          <p:cNvSpPr txBox="1"/>
          <p:nvPr/>
        </p:nvSpPr>
        <p:spPr>
          <a:xfrm>
            <a:off x="57150" y="2617788"/>
            <a:ext cx="2159000" cy="1568450"/>
          </a:xfrm>
          <a:prstGeom prst="rect">
            <a:avLst/>
          </a:prstGeom>
          <a:noFill/>
        </p:spPr>
        <p:txBody>
          <a:bodyPr>
            <a:spAutoFit/>
          </a:bodyPr>
          <a:lstStyle/>
          <a:p>
            <a:pPr algn="r">
              <a:defRPr/>
            </a:pPr>
            <a:r>
              <a:rPr lang="en-US" sz="2800" b="1" dirty="0">
                <a:solidFill>
                  <a:schemeClr val="accent2">
                    <a:lumMod val="50000"/>
                  </a:schemeClr>
                </a:solidFill>
                <a:latin typeface="Garamond" pitchFamily="18" charset="0"/>
              </a:rPr>
              <a:t>Planned  Adaptability </a:t>
            </a:r>
            <a:r>
              <a:rPr lang="en-US" sz="2000" b="1" i="1" dirty="0">
                <a:solidFill>
                  <a:schemeClr val="accent2">
                    <a:lumMod val="50000"/>
                  </a:schemeClr>
                </a:solidFill>
                <a:latin typeface="Garamond" pitchFamily="18" charset="0"/>
              </a:rPr>
              <a:t>(to anticipated conditions)</a:t>
            </a:r>
          </a:p>
        </p:txBody>
      </p:sp>
      <p:sp>
        <p:nvSpPr>
          <p:cNvPr id="6" name="Left Brace 5"/>
          <p:cNvSpPr/>
          <p:nvPr/>
        </p:nvSpPr>
        <p:spPr>
          <a:xfrm>
            <a:off x="2390775" y="4724400"/>
            <a:ext cx="457200" cy="152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Garamond" pitchFamily="18" charset="0"/>
            </a:endParaRPr>
          </a:p>
        </p:txBody>
      </p:sp>
      <p:sp>
        <p:nvSpPr>
          <p:cNvPr id="7" name="TextBox 6"/>
          <p:cNvSpPr txBox="1"/>
          <p:nvPr/>
        </p:nvSpPr>
        <p:spPr>
          <a:xfrm>
            <a:off x="182563" y="4614863"/>
            <a:ext cx="2227262" cy="1570037"/>
          </a:xfrm>
          <a:prstGeom prst="rect">
            <a:avLst/>
          </a:prstGeom>
          <a:noFill/>
        </p:spPr>
        <p:txBody>
          <a:bodyPr>
            <a:spAutoFit/>
          </a:bodyPr>
          <a:lstStyle/>
          <a:p>
            <a:pPr algn="r">
              <a:defRPr/>
            </a:pPr>
            <a:r>
              <a:rPr lang="en-US" sz="2800" b="1" dirty="0">
                <a:solidFill>
                  <a:schemeClr val="accent2">
                    <a:lumMod val="50000"/>
                  </a:schemeClr>
                </a:solidFill>
                <a:latin typeface="Garamond" pitchFamily="18" charset="0"/>
              </a:rPr>
              <a:t>Autonomous Adaptability</a:t>
            </a:r>
          </a:p>
          <a:p>
            <a:pPr algn="r">
              <a:defRPr/>
            </a:pPr>
            <a:r>
              <a:rPr lang="en-US" sz="2000" b="1" i="1" dirty="0">
                <a:solidFill>
                  <a:schemeClr val="accent2">
                    <a:lumMod val="50000"/>
                  </a:schemeClr>
                </a:solidFill>
                <a:latin typeface="Garamond" pitchFamily="18" charset="0"/>
              </a:rPr>
              <a:t>(for unanticipated conditions)</a:t>
            </a:r>
          </a:p>
        </p:txBody>
      </p:sp>
      <p:sp>
        <p:nvSpPr>
          <p:cNvPr id="8" name="TextBox 7"/>
          <p:cNvSpPr txBox="1"/>
          <p:nvPr/>
        </p:nvSpPr>
        <p:spPr>
          <a:xfrm>
            <a:off x="1325563" y="244475"/>
            <a:ext cx="6065837" cy="1322388"/>
          </a:xfrm>
          <a:prstGeom prst="rect">
            <a:avLst/>
          </a:prstGeom>
          <a:noFill/>
        </p:spPr>
        <p:txBody>
          <a:bodyPr>
            <a:spAutoFit/>
          </a:bodyPr>
          <a:lstStyle/>
          <a:p>
            <a:pPr algn="ctr">
              <a:defRPr/>
            </a:pPr>
            <a:r>
              <a:rPr lang="en-CA" sz="4000" b="1" dirty="0">
                <a:solidFill>
                  <a:schemeClr val="accent2">
                    <a:lumMod val="50000"/>
                  </a:schemeClr>
                </a:solidFill>
                <a:latin typeface="Calibri" pitchFamily="34" charset="0"/>
                <a:cs typeface="Calibri" pitchFamily="34" charset="0"/>
              </a:rPr>
              <a:t>Seven Tools for Creating Adaptive Policies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76672"/>
            <a:ext cx="8229600" cy="1066800"/>
          </a:xfrm>
        </p:spPr>
        <p:txBody>
          <a:bodyPr>
            <a:normAutofit/>
          </a:bodyPr>
          <a:lstStyle/>
          <a:p>
            <a:pPr lvl="1" algn="l" rtl="0">
              <a:spcBef>
                <a:spcPct val="0"/>
              </a:spcBef>
            </a:pPr>
            <a:r>
              <a:rPr lang="en-US" sz="4000" dirty="0" smtClean="0">
                <a:solidFill>
                  <a:schemeClr val="tx2"/>
                </a:solidFill>
                <a:latin typeface="+mj-lt"/>
              </a:rPr>
              <a:t>Adaptive Policy Evaluation Tool </a:t>
            </a:r>
          </a:p>
        </p:txBody>
      </p:sp>
      <p:sp>
        <p:nvSpPr>
          <p:cNvPr id="25603" name="Content Placeholder 2"/>
          <p:cNvSpPr>
            <a:spLocks noGrp="1"/>
          </p:cNvSpPr>
          <p:nvPr>
            <p:ph idx="1"/>
          </p:nvPr>
        </p:nvSpPr>
        <p:spPr>
          <a:xfrm>
            <a:off x="457200" y="1700213"/>
            <a:ext cx="8229600" cy="4325937"/>
          </a:xfrm>
        </p:spPr>
        <p:txBody>
          <a:bodyPr/>
          <a:lstStyle/>
          <a:p>
            <a:pPr eaLnBrk="1" hangingPunct="1"/>
            <a:r>
              <a:rPr lang="en-US" dirty="0" smtClean="0">
                <a:latin typeface="Times New Roman" pitchFamily="18" charset="0"/>
                <a:cs typeface="Times New Roman" pitchFamily="18" charset="0"/>
              </a:rPr>
              <a:t>NAWMP Pilot</a:t>
            </a:r>
          </a:p>
        </p:txBody>
      </p:sp>
      <p:graphicFrame>
        <p:nvGraphicFramePr>
          <p:cNvPr id="12" name="Table 11"/>
          <p:cNvGraphicFramePr>
            <a:graphicFrameLocks noGrp="1"/>
          </p:cNvGraphicFramePr>
          <p:nvPr/>
        </p:nvGraphicFramePr>
        <p:xfrm>
          <a:off x="5003800" y="1957388"/>
          <a:ext cx="4032448" cy="4824840"/>
        </p:xfrm>
        <a:graphic>
          <a:graphicData uri="http://schemas.openxmlformats.org/drawingml/2006/table">
            <a:tbl>
              <a:tblPr/>
              <a:tblGrid>
                <a:gridCol w="2510769"/>
                <a:gridCol w="1521679"/>
              </a:tblGrid>
              <a:tr h="164955">
                <a:tc rowSpan="2">
                  <a:txBody>
                    <a:bodyPr/>
                    <a:lstStyle/>
                    <a:p>
                      <a:pPr algn="ctr" fontAlgn="ctr"/>
                      <a:r>
                        <a:rPr lang="en-US" sz="1000" b="1" i="0" u="none" strike="noStrike" dirty="0">
                          <a:solidFill>
                            <a:srgbClr val="000000"/>
                          </a:solidFill>
                          <a:latin typeface="Times New Roman" pitchFamily="18" charset="0"/>
                          <a:cs typeface="Times New Roman" pitchFamily="18" charset="0"/>
                        </a:rPr>
                        <a:t>Criteria </a:t>
                      </a:r>
                      <a:br>
                        <a:rPr lang="en-US" sz="1000" b="1" i="0" u="none" strike="noStrike" dirty="0">
                          <a:solidFill>
                            <a:srgbClr val="000000"/>
                          </a:solidFill>
                          <a:latin typeface="Times New Roman" pitchFamily="18" charset="0"/>
                          <a:cs typeface="Times New Roman" pitchFamily="18" charset="0"/>
                        </a:rPr>
                      </a:br>
                      <a:r>
                        <a:rPr lang="en-US" sz="1000" b="0" i="0" u="none" strike="noStrike" dirty="0">
                          <a:solidFill>
                            <a:srgbClr val="000000"/>
                          </a:solidFill>
                          <a:latin typeface="Times New Roman" pitchFamily="18" charset="0"/>
                          <a:cs typeface="Times New Roman" pitchFamily="18" charset="0"/>
                        </a:rPr>
                        <a:t>(Green=Contributing; Yellow=Marginal Contribution; Red=Not Contributing)</a:t>
                      </a:r>
                      <a:endParaRPr lang="en-US" sz="10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latin typeface="Times New Roman" pitchFamily="18" charset="0"/>
                          <a:cs typeface="Times New Roman" pitchFamily="18" charset="0"/>
                        </a:rPr>
                        <a:t>Ranking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39934">
                <a:tc vMerge="1">
                  <a:txBody>
                    <a:bodyPr/>
                    <a:lstStyle/>
                    <a:p>
                      <a:endParaRPr lang="en-US"/>
                    </a:p>
                  </a:txBody>
                  <a:tcPr/>
                </a:tc>
                <a:tc>
                  <a:txBody>
                    <a:bodyPr/>
                    <a:lstStyle/>
                    <a:p>
                      <a:pPr algn="ctr" fontAlgn="ctr"/>
                      <a:r>
                        <a:rPr lang="en-US" sz="1000" b="0" i="0" u="none" strike="noStrike" dirty="0" smtClean="0">
                          <a:solidFill>
                            <a:srgbClr val="000000"/>
                          </a:solidFill>
                          <a:latin typeface="Times New Roman" pitchFamily="18" charset="0"/>
                          <a:cs typeface="Times New Roman" pitchFamily="18" charset="0"/>
                        </a:rPr>
                        <a:t>NAWMP</a:t>
                      </a:r>
                      <a:endParaRPr lang="en-US" sz="1000" b="0"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910">
                <a:tc>
                  <a:txBody>
                    <a:bodyPr/>
                    <a:lstStyle/>
                    <a:p>
                      <a:pPr algn="ctr" fontAlgn="ctr"/>
                      <a:r>
                        <a:rPr lang="en-US" sz="1000" b="1" i="0" u="none" strike="noStrike" dirty="0" smtClean="0">
                          <a:solidFill>
                            <a:srgbClr val="000000"/>
                          </a:solidFill>
                          <a:latin typeface="Times New Roman" pitchFamily="18" charset="0"/>
                          <a:cs typeface="Times New Roman" pitchFamily="18" charset="0"/>
                        </a:rPr>
                        <a:t>Programs </a:t>
                      </a:r>
                      <a:r>
                        <a:rPr lang="en-US" sz="1000" b="1" i="0" u="none" strike="noStrike" dirty="0">
                          <a:solidFill>
                            <a:srgbClr val="000000"/>
                          </a:solidFill>
                          <a:latin typeface="Times New Roman" pitchFamily="18" charset="0"/>
                          <a:cs typeface="Times New Roman" pitchFamily="18" charset="0"/>
                        </a:rPr>
                        <a:t>Ability to Support Anticipated Adaptation Needs (Planned Adaptability)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9877">
                <a:tc>
                  <a:txBody>
                    <a:bodyPr/>
                    <a:lstStyle/>
                    <a:p>
                      <a:pPr algn="ctr" fontAlgn="ctr"/>
                      <a:r>
                        <a:rPr lang="en-US" sz="1000" b="0" i="0" u="none" strike="noStrike" dirty="0">
                          <a:solidFill>
                            <a:srgbClr val="000000"/>
                          </a:solidFill>
                          <a:latin typeface="Times New Roman" pitchFamily="18" charset="0"/>
                          <a:cs typeface="Times New Roman" pitchFamily="18" charset="0"/>
                        </a:rPr>
                        <a:t>a) Are the identified adaptation actions supported by the existing suite of preparedness </a:t>
                      </a:r>
                      <a:r>
                        <a:rPr lang="en-US" sz="1000" b="0" i="0" u="none" strike="noStrike" dirty="0" smtClean="0">
                          <a:solidFill>
                            <a:srgbClr val="000000"/>
                          </a:solidFill>
                          <a:latin typeface="Times New Roman" pitchFamily="18" charset="0"/>
                          <a:cs typeface="Times New Roman" pitchFamily="18" charset="0"/>
                        </a:rPr>
                        <a:t>programs</a:t>
                      </a:r>
                      <a:r>
                        <a:rPr lang="en-US" sz="1000" b="0" i="0" u="none" strike="noStrike" dirty="0">
                          <a:solidFill>
                            <a:srgbClr val="000000"/>
                          </a:solidFill>
                          <a:latin typeface="Times New Roman" pitchFamily="18" charset="0"/>
                          <a:cs typeface="Times New Roman" pitchFamily="18" charset="0"/>
                        </a:rPr>
                        <a:t>? What gaps exist?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imes New Roman" pitchFamily="18" charset="0"/>
                          <a:cs typeface="Times New Roman" pitchFamily="18" charset="0"/>
                        </a:rPr>
                        <a:t>Contributes to 25% of identified adaptation actions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49877">
                <a:tc>
                  <a:txBody>
                    <a:bodyPr/>
                    <a:lstStyle/>
                    <a:p>
                      <a:pPr algn="ctr" fontAlgn="ctr"/>
                      <a:r>
                        <a:rPr lang="en-US" sz="1000" b="0" i="0" u="none" strike="noStrike" dirty="0">
                          <a:solidFill>
                            <a:srgbClr val="000000"/>
                          </a:solidFill>
                          <a:latin typeface="Times New Roman" pitchFamily="18" charset="0"/>
                          <a:cs typeface="Times New Roman" pitchFamily="18" charset="0"/>
                        </a:rPr>
                        <a:t>b) Can the DEM Preparedness </a:t>
                      </a:r>
                      <a:r>
                        <a:rPr lang="en-US" sz="1000" b="0" i="0" u="none" strike="noStrike" dirty="0" smtClean="0">
                          <a:solidFill>
                            <a:srgbClr val="000000"/>
                          </a:solidFill>
                          <a:latin typeface="Times New Roman" pitchFamily="18" charset="0"/>
                          <a:cs typeface="Times New Roman" pitchFamily="18" charset="0"/>
                        </a:rPr>
                        <a:t>Programs </a:t>
                      </a:r>
                      <a:r>
                        <a:rPr lang="en-US" sz="1000" b="0" i="0" u="none" strike="noStrike" dirty="0">
                          <a:solidFill>
                            <a:srgbClr val="000000"/>
                          </a:solidFill>
                          <a:latin typeface="Times New Roman" pitchFamily="18" charset="0"/>
                          <a:cs typeface="Times New Roman" pitchFamily="18" charset="0"/>
                        </a:rPr>
                        <a:t>cope with an increased range of expected climate conditions?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9918">
                <a:tc>
                  <a:txBody>
                    <a:bodyPr/>
                    <a:lstStyle/>
                    <a:p>
                      <a:pPr algn="ctr" fontAlgn="ctr"/>
                      <a:r>
                        <a:rPr lang="en-US" sz="1000" b="0" i="0" u="none" strike="noStrike" dirty="0">
                          <a:solidFill>
                            <a:srgbClr val="000000"/>
                          </a:solidFill>
                          <a:latin typeface="Times New Roman" pitchFamily="18" charset="0"/>
                          <a:cs typeface="Times New Roman" pitchFamily="18" charset="0"/>
                        </a:rPr>
                        <a:t>c) Does the existing suite of </a:t>
                      </a:r>
                      <a:r>
                        <a:rPr lang="en-US" sz="1000" b="0" i="0" u="none" strike="noStrike" dirty="0" smtClean="0">
                          <a:solidFill>
                            <a:srgbClr val="000000"/>
                          </a:solidFill>
                          <a:latin typeface="Times New Roman" pitchFamily="18" charset="0"/>
                          <a:cs typeface="Times New Roman" pitchFamily="18" charset="0"/>
                        </a:rPr>
                        <a:t>programs </a:t>
                      </a:r>
                      <a:r>
                        <a:rPr lang="en-US" sz="1000" b="0" i="0" u="none" strike="noStrike" dirty="0">
                          <a:solidFill>
                            <a:srgbClr val="000000"/>
                          </a:solidFill>
                          <a:latin typeface="Times New Roman" pitchFamily="18" charset="0"/>
                          <a:cs typeface="Times New Roman" pitchFamily="18" charset="0"/>
                        </a:rPr>
                        <a:t>enhance the capacity of actors within each sector to adapt?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9959">
                <a:tc gridSpan="2">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4865">
                <a:tc>
                  <a:txBody>
                    <a:bodyPr/>
                    <a:lstStyle/>
                    <a:p>
                      <a:pPr algn="ctr" fontAlgn="ctr"/>
                      <a:r>
                        <a:rPr lang="en-US" sz="1000" b="1" i="0" u="none" strike="noStrike" dirty="0" smtClean="0">
                          <a:solidFill>
                            <a:srgbClr val="000000"/>
                          </a:solidFill>
                          <a:latin typeface="Times New Roman" pitchFamily="18" charset="0"/>
                          <a:cs typeface="Times New Roman" pitchFamily="18" charset="0"/>
                        </a:rPr>
                        <a:t>Programs </a:t>
                      </a:r>
                      <a:r>
                        <a:rPr lang="en-US" sz="1000" b="1" i="0" u="none" strike="noStrike" dirty="0">
                          <a:solidFill>
                            <a:srgbClr val="000000"/>
                          </a:solidFill>
                          <a:latin typeface="Times New Roman" pitchFamily="18" charset="0"/>
                          <a:cs typeface="Times New Roman" pitchFamily="18" charset="0"/>
                        </a:rPr>
                        <a:t>Ability to Enable Sector Responses to Unanticipated Events (Autonomous Adaptability)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9877">
                <a:tc>
                  <a:txBody>
                    <a:bodyPr/>
                    <a:lstStyle/>
                    <a:p>
                      <a:pPr algn="ctr" fontAlgn="ctr"/>
                      <a:r>
                        <a:rPr lang="en-US" sz="1000" b="0" i="0" u="none" strike="noStrike" dirty="0">
                          <a:solidFill>
                            <a:srgbClr val="000000"/>
                          </a:solidFill>
                          <a:latin typeface="Times New Roman" pitchFamily="18" charset="0"/>
                          <a:cs typeface="Times New Roman" pitchFamily="18" charset="0"/>
                        </a:rPr>
                        <a:t>d) Enables Self-Organization and Social Networking</a:t>
                      </a:r>
                      <a:br>
                        <a:rPr lang="en-US" sz="1000" b="0" i="0" u="none" strike="noStrike" dirty="0">
                          <a:solidFill>
                            <a:srgbClr val="000000"/>
                          </a:solidFill>
                          <a:latin typeface="Times New Roman" pitchFamily="18" charset="0"/>
                          <a:cs typeface="Times New Roman" pitchFamily="18" charset="0"/>
                        </a:rPr>
                      </a:br>
                      <a:endParaRPr lang="en-US" sz="10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99918">
                <a:tc>
                  <a:txBody>
                    <a:bodyPr/>
                    <a:lstStyle/>
                    <a:p>
                      <a:pPr algn="ctr" fontAlgn="ctr"/>
                      <a:r>
                        <a:rPr lang="en-US" sz="1000" b="0" i="0" u="none" strike="noStrike" dirty="0">
                          <a:solidFill>
                            <a:srgbClr val="000000"/>
                          </a:solidFill>
                          <a:latin typeface="Times New Roman" pitchFamily="18" charset="0"/>
                          <a:cs typeface="Times New Roman" pitchFamily="18" charset="0"/>
                        </a:rPr>
                        <a:t>e) Decision-making is Decentralized</a:t>
                      </a:r>
                      <a:br>
                        <a:rPr lang="en-US" sz="1000" b="0" i="0" u="none" strike="noStrike" dirty="0">
                          <a:solidFill>
                            <a:srgbClr val="000000"/>
                          </a:solidFill>
                          <a:latin typeface="Times New Roman" pitchFamily="18" charset="0"/>
                          <a:cs typeface="Times New Roman" pitchFamily="18" charset="0"/>
                        </a:rPr>
                      </a:br>
                      <a:endParaRPr lang="en-US" sz="10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99918">
                <a:tc>
                  <a:txBody>
                    <a:bodyPr/>
                    <a:lstStyle/>
                    <a:p>
                      <a:pPr algn="ctr" fontAlgn="ctr"/>
                      <a:r>
                        <a:rPr lang="en-US" sz="1000" b="0" i="0" u="none" strike="noStrike">
                          <a:solidFill>
                            <a:srgbClr val="000000"/>
                          </a:solidFill>
                          <a:latin typeface="Times New Roman" pitchFamily="18" charset="0"/>
                          <a:cs typeface="Times New Roman" pitchFamily="18" charset="0"/>
                        </a:rPr>
                        <a:t>f) Mix of Instruments Used Across all programmes</a:t>
                      </a:r>
                      <a:br>
                        <a:rPr lang="en-US" sz="1000" b="0" i="0" u="none" strike="noStrike">
                          <a:solidFill>
                            <a:srgbClr val="000000"/>
                          </a:solidFill>
                          <a:latin typeface="Times New Roman" pitchFamily="18" charset="0"/>
                          <a:cs typeface="Times New Roman" pitchFamily="18" charset="0"/>
                        </a:rPr>
                      </a:br>
                      <a:endParaRPr lang="en-US" sz="1000" b="0" i="0" u="none" strike="noStrike">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Times New Roman" pitchFamily="18" charset="0"/>
                          <a:cs typeface="Times New Roman" pitchFamily="18" charset="0"/>
                        </a:rPr>
                        <a:t>N/A</a:t>
                      </a:r>
                      <a:endParaRPr lang="en-US" sz="1000" b="0"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918">
                <a:tc>
                  <a:txBody>
                    <a:bodyPr/>
                    <a:lstStyle/>
                    <a:p>
                      <a:pPr algn="ctr" fontAlgn="ctr"/>
                      <a:r>
                        <a:rPr lang="en-US" sz="1000" b="0" i="0" u="none" strike="noStrike">
                          <a:solidFill>
                            <a:srgbClr val="000000"/>
                          </a:solidFill>
                          <a:latin typeface="Times New Roman" pitchFamily="18" charset="0"/>
                          <a:cs typeface="Times New Roman" pitchFamily="18" charset="0"/>
                        </a:rPr>
                        <a:t>g) Formal Review Mechanism in Place</a:t>
                      </a:r>
                      <a:br>
                        <a:rPr lang="en-US" sz="1000" b="0" i="0" u="none" strike="noStrike">
                          <a:solidFill>
                            <a:srgbClr val="000000"/>
                          </a:solidFill>
                          <a:latin typeface="Times New Roman" pitchFamily="18" charset="0"/>
                          <a:cs typeface="Times New Roman" pitchFamily="18" charset="0"/>
                        </a:rPr>
                      </a:br>
                      <a:endParaRPr lang="en-US" sz="1000" b="0" i="0" u="none" strike="noStrike">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164955">
                <a:tc gridSpan="2">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29910">
                <a:tc>
                  <a:txBody>
                    <a:bodyPr/>
                    <a:lstStyle/>
                    <a:p>
                      <a:pPr algn="ctr" fontAlgn="ctr"/>
                      <a:r>
                        <a:rPr lang="en-US" sz="1000" b="1" i="0" u="none" strike="noStrike" dirty="0">
                          <a:solidFill>
                            <a:srgbClr val="000000"/>
                          </a:solidFill>
                          <a:latin typeface="Times New Roman" pitchFamily="18" charset="0"/>
                          <a:cs typeface="Times New Roman" pitchFamily="18" charset="0"/>
                        </a:rPr>
                        <a:t>Overall Contribution to Adaptation Needs</a:t>
                      </a:r>
                      <a:br>
                        <a:rPr lang="en-US" sz="1000" b="1" i="0" u="none" strike="noStrike" dirty="0">
                          <a:solidFill>
                            <a:srgbClr val="000000"/>
                          </a:solidFill>
                          <a:latin typeface="Times New Roman" pitchFamily="18" charset="0"/>
                          <a:cs typeface="Times New Roman" pitchFamily="18" charset="0"/>
                        </a:rPr>
                      </a:br>
                      <a:endParaRPr lang="en-US" sz="10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dirty="0">
                          <a:solidFill>
                            <a:srgbClr val="000000"/>
                          </a:solidFill>
                          <a:latin typeface="Times New Roman" pitchFamily="18" charset="0"/>
                          <a:cs typeface="Times New Roman"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2" name="Group 18"/>
          <p:cNvGrpSpPr>
            <a:grpSpLocks/>
          </p:cNvGrpSpPr>
          <p:nvPr/>
        </p:nvGrpSpPr>
        <p:grpSpPr bwMode="auto">
          <a:xfrm>
            <a:off x="-36513" y="2420938"/>
            <a:ext cx="4876801" cy="3887787"/>
            <a:chOff x="1737496" y="1258662"/>
            <a:chExt cx="5669008" cy="4340679"/>
          </a:xfrm>
        </p:grpSpPr>
        <p:graphicFrame>
          <p:nvGraphicFramePr>
            <p:cNvPr id="17" name="Chart 16"/>
            <p:cNvGraphicFramePr>
              <a:graphicFrameLocks/>
            </p:cNvGraphicFramePr>
            <p:nvPr/>
          </p:nvGraphicFramePr>
          <p:xfrm>
            <a:off x="1737496" y="1258662"/>
            <a:ext cx="5669008" cy="4340679"/>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4249059" y="2123608"/>
              <a:ext cx="1756802" cy="1465799"/>
            </a:xfrm>
            <a:prstGeom prst="rect">
              <a:avLst/>
            </a:prstGeom>
            <a:solidFill>
              <a:srgbClr val="00B050">
                <a:alpha val="31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CA"/>
            </a:p>
          </p:txBody>
        </p:sp>
        <p:sp>
          <p:nvSpPr>
            <p:cNvPr id="19" name="Rectangle 18"/>
            <p:cNvSpPr/>
            <p:nvPr/>
          </p:nvSpPr>
          <p:spPr>
            <a:xfrm>
              <a:off x="2534701" y="2134242"/>
              <a:ext cx="1714357" cy="1889410"/>
            </a:xfrm>
            <a:prstGeom prst="rect">
              <a:avLst/>
            </a:prstGeom>
            <a:solidFill>
              <a:srgbClr val="FFFF00">
                <a:alpha val="31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CA"/>
            </a:p>
          </p:txBody>
        </p:sp>
        <p:sp>
          <p:nvSpPr>
            <p:cNvPr id="20" name="Rectangle 19"/>
            <p:cNvSpPr/>
            <p:nvPr/>
          </p:nvSpPr>
          <p:spPr>
            <a:xfrm>
              <a:off x="4249059" y="3589406"/>
              <a:ext cx="1756802" cy="402342"/>
            </a:xfrm>
            <a:prstGeom prst="rect">
              <a:avLst/>
            </a:prstGeom>
            <a:solidFill>
              <a:srgbClr val="FFFF00">
                <a:alpha val="31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CA"/>
            </a:p>
          </p:txBody>
        </p:sp>
        <p:sp>
          <p:nvSpPr>
            <p:cNvPr id="21" name="Rectangle 20"/>
            <p:cNvSpPr/>
            <p:nvPr/>
          </p:nvSpPr>
          <p:spPr>
            <a:xfrm>
              <a:off x="2532855" y="4032513"/>
              <a:ext cx="1171817" cy="843676"/>
            </a:xfrm>
            <a:prstGeom prst="rect">
              <a:avLst/>
            </a:prstGeom>
            <a:solidFill>
              <a:srgbClr val="FF0000">
                <a:alpha val="31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CA"/>
            </a:p>
          </p:txBody>
        </p:sp>
        <p:sp>
          <p:nvSpPr>
            <p:cNvPr id="22" name="Rectangle 21"/>
            <p:cNvSpPr/>
            <p:nvPr/>
          </p:nvSpPr>
          <p:spPr>
            <a:xfrm>
              <a:off x="3704672" y="3991748"/>
              <a:ext cx="2301188" cy="864946"/>
            </a:xfrm>
            <a:prstGeom prst="rect">
              <a:avLst/>
            </a:prstGeom>
            <a:solidFill>
              <a:srgbClr val="FFFF00">
                <a:alpha val="31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CA"/>
            </a:p>
          </p:txBody>
        </p:sp>
      </p:grpSp>
      <p:sp>
        <p:nvSpPr>
          <p:cNvPr id="23" name="Flowchart: Connector 22"/>
          <p:cNvSpPr/>
          <p:nvPr/>
        </p:nvSpPr>
        <p:spPr>
          <a:xfrm>
            <a:off x="3492500" y="4652963"/>
            <a:ext cx="287338" cy="215900"/>
          </a:xfrm>
          <a:prstGeom prst="flowChartConnector">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US" sz="4800" dirty="0" smtClean="0"/>
              <a:t>Adaptive Policy Evaluation Tool </a:t>
            </a:r>
            <a:endParaRPr lang="en-CA" dirty="0"/>
          </a:p>
        </p:txBody>
      </p:sp>
      <p:pic>
        <p:nvPicPr>
          <p:cNvPr id="4" name="Picture 4"/>
          <p:cNvPicPr>
            <a:picLocks noChangeAspect="1" noChangeArrowheads="1"/>
          </p:cNvPicPr>
          <p:nvPr/>
        </p:nvPicPr>
        <p:blipFill>
          <a:blip r:embed="rId3" cstate="print"/>
          <a:srcRect/>
          <a:stretch>
            <a:fillRect/>
          </a:stretch>
        </p:blipFill>
        <p:spPr bwMode="auto">
          <a:xfrm>
            <a:off x="2411760" y="1844824"/>
            <a:ext cx="6343443" cy="4711265"/>
          </a:xfrm>
          <a:prstGeom prst="rect">
            <a:avLst/>
          </a:prstGeom>
          <a:noFill/>
          <a:ln w="9525">
            <a:noFill/>
            <a:miter lim="800000"/>
            <a:headEnd/>
            <a:tailEnd/>
          </a:ln>
          <a:effectLst/>
        </p:spPr>
      </p:pic>
      <p:sp>
        <p:nvSpPr>
          <p:cNvPr id="5" name="Content Placeholder 2"/>
          <p:cNvSpPr>
            <a:spLocks noGrp="1"/>
          </p:cNvSpPr>
          <p:nvPr>
            <p:ph idx="1"/>
          </p:nvPr>
        </p:nvSpPr>
        <p:spPr>
          <a:xfrm>
            <a:off x="395536" y="1911375"/>
            <a:ext cx="1954560" cy="4325937"/>
          </a:xfrm>
        </p:spPr>
        <p:txBody>
          <a:bodyPr/>
          <a:lstStyle/>
          <a:p>
            <a:pPr eaLnBrk="1" hangingPunct="1"/>
            <a:r>
              <a:rPr lang="en-US" dirty="0" smtClean="0">
                <a:latin typeface="Times New Roman" pitchFamily="18" charset="0"/>
                <a:cs typeface="Times New Roman" pitchFamily="18" charset="0"/>
              </a:rPr>
              <a:t>Multiple Program Evaluation in MB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p:txBody>
          <a:bodyPr/>
          <a:lstStyle/>
          <a:p>
            <a:r>
              <a:rPr lang="en-US" b="1" dirty="0" smtClean="0"/>
              <a:t>Alberta</a:t>
            </a:r>
            <a:endParaRPr lang="en-CA" b="1" dirty="0" smtClean="0"/>
          </a:p>
        </p:txBody>
      </p:sp>
      <p:sp>
        <p:nvSpPr>
          <p:cNvPr id="5" name="Subtitle 4"/>
          <p:cNvSpPr>
            <a:spLocks noGrp="1"/>
          </p:cNvSpPr>
          <p:nvPr>
            <p:ph type="subTitle" idx="1"/>
          </p:nvPr>
        </p:nvSpPr>
        <p:spPr/>
        <p:txBody>
          <a:bodyPr/>
          <a:lstStyle/>
          <a:p>
            <a:pPr>
              <a:buFont typeface="Arial" charset="0"/>
              <a:buNone/>
              <a:defRPr/>
            </a:pP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18864" y="773832"/>
            <a:ext cx="8229600" cy="1143000"/>
          </a:xfrm>
        </p:spPr>
        <p:txBody>
          <a:bodyPr>
            <a:normAutofit fontScale="90000"/>
          </a:bodyPr>
          <a:lstStyle/>
          <a:p>
            <a:r>
              <a:rPr lang="en-US" dirty="0" smtClean="0"/>
              <a:t>DEM Preparedness Planning: Old Wives Lake Watershed</a:t>
            </a:r>
            <a:endParaRPr lang="en-CA" dirty="0" smtClean="0"/>
          </a:p>
        </p:txBody>
      </p:sp>
      <p:sp>
        <p:nvSpPr>
          <p:cNvPr id="13" name="Content Placeholder 12"/>
          <p:cNvSpPr>
            <a:spLocks noGrp="1"/>
          </p:cNvSpPr>
          <p:nvPr>
            <p:ph sz="half" idx="2"/>
          </p:nvPr>
        </p:nvSpPr>
        <p:spPr>
          <a:xfrm>
            <a:off x="4648200" y="1920084"/>
            <a:ext cx="4038600" cy="4677267"/>
          </a:xfrm>
        </p:spPr>
        <p:txBody>
          <a:bodyPr>
            <a:noAutofit/>
          </a:bodyPr>
          <a:lstStyle/>
          <a:p>
            <a:pPr lvl="0">
              <a:buNone/>
            </a:pPr>
            <a:r>
              <a:rPr lang="en-US" sz="2000" b="1" dirty="0" smtClean="0"/>
              <a:t>Select Action Items:</a:t>
            </a:r>
          </a:p>
          <a:p>
            <a:pPr lvl="0"/>
            <a:r>
              <a:rPr lang="en-CA" sz="2000" dirty="0" smtClean="0"/>
              <a:t>Rural and Municipal Planning:</a:t>
            </a:r>
          </a:p>
          <a:p>
            <a:pPr lvl="1"/>
            <a:r>
              <a:rPr lang="en-CA" sz="1600" dirty="0" smtClean="0"/>
              <a:t>Renew or establish local emergency response plans (ensure roles and responsibilities are understood)</a:t>
            </a:r>
          </a:p>
          <a:p>
            <a:pPr lvl="0"/>
            <a:r>
              <a:rPr lang="en-CA" sz="2000" dirty="0" smtClean="0"/>
              <a:t>Watershed Infrastructure:</a:t>
            </a:r>
          </a:p>
          <a:p>
            <a:pPr lvl="1"/>
            <a:r>
              <a:rPr lang="en-CA" sz="1600" dirty="0" smtClean="0"/>
              <a:t>Identify locations of potential ice jams and monitor during thaw</a:t>
            </a:r>
          </a:p>
          <a:p>
            <a:pPr lvl="0"/>
            <a:r>
              <a:rPr lang="en-CA" sz="2000" dirty="0" smtClean="0"/>
              <a:t>Agriculture and Land Management:</a:t>
            </a:r>
          </a:p>
          <a:p>
            <a:pPr lvl="1"/>
            <a:r>
              <a:rPr lang="en-CA" sz="1600" dirty="0" smtClean="0"/>
              <a:t>Dugouts should be designed to reduce evaporation (long, narrow deep)</a:t>
            </a:r>
          </a:p>
          <a:p>
            <a:pPr lvl="0"/>
            <a:r>
              <a:rPr lang="en-CA" sz="2000" dirty="0" smtClean="0"/>
              <a:t>Communication:</a:t>
            </a:r>
          </a:p>
          <a:p>
            <a:pPr lvl="1"/>
            <a:r>
              <a:rPr lang="en-CA" sz="1600" dirty="0" smtClean="0"/>
              <a:t>more real-time data and better communication of available data</a:t>
            </a:r>
          </a:p>
          <a:p>
            <a:pPr lvl="1">
              <a:buNone/>
            </a:pPr>
            <a:endParaRPr lang="en-CA" sz="1600" dirty="0"/>
          </a:p>
        </p:txBody>
      </p:sp>
      <p:pic>
        <p:nvPicPr>
          <p:cNvPr id="9" name="Picture 8" descr="12 month PDSI Wet"/>
          <p:cNvPicPr/>
          <p:nvPr/>
        </p:nvPicPr>
        <p:blipFill>
          <a:blip r:embed="rId3" cstate="print"/>
          <a:srcRect/>
          <a:stretch>
            <a:fillRect/>
          </a:stretch>
        </p:blipFill>
        <p:spPr bwMode="auto">
          <a:xfrm>
            <a:off x="683568" y="4149080"/>
            <a:ext cx="3255070" cy="2337759"/>
          </a:xfrm>
          <a:prstGeom prst="rect">
            <a:avLst/>
          </a:prstGeom>
          <a:noFill/>
          <a:ln w="9525">
            <a:noFill/>
            <a:miter lim="800000"/>
            <a:headEnd/>
            <a:tailEnd/>
          </a:ln>
        </p:spPr>
      </p:pic>
      <p:pic>
        <p:nvPicPr>
          <p:cNvPr id="11" name="Picture 10" descr="12 month PDSI Dry"/>
          <p:cNvPicPr/>
          <p:nvPr/>
        </p:nvPicPr>
        <p:blipFill>
          <a:blip r:embed="rId4" cstate="print"/>
          <a:srcRect/>
          <a:stretch>
            <a:fillRect/>
          </a:stretch>
        </p:blipFill>
        <p:spPr bwMode="auto">
          <a:xfrm>
            <a:off x="571472" y="1857364"/>
            <a:ext cx="3239195" cy="2337759"/>
          </a:xfrm>
          <a:prstGeom prst="rect">
            <a:avLst/>
          </a:prstGeom>
          <a:noFill/>
          <a:ln w="9525">
            <a:noFill/>
            <a:miter lim="800000"/>
            <a:headEnd/>
            <a:tailEnd/>
          </a:ln>
        </p:spPr>
      </p:pic>
      <p:sp>
        <p:nvSpPr>
          <p:cNvPr id="14" name="TextBox 13"/>
          <p:cNvSpPr txBox="1"/>
          <p:nvPr/>
        </p:nvSpPr>
        <p:spPr>
          <a:xfrm>
            <a:off x="108644" y="6429396"/>
            <a:ext cx="2391654" cy="261610"/>
          </a:xfrm>
          <a:prstGeom prst="rect">
            <a:avLst/>
          </a:prstGeom>
          <a:noFill/>
        </p:spPr>
        <p:txBody>
          <a:bodyPr wrap="square" rtlCol="0">
            <a:spAutoFit/>
          </a:bodyPr>
          <a:lstStyle/>
          <a:p>
            <a:r>
              <a:rPr lang="en-CA" sz="1050" dirty="0" smtClean="0">
                <a:latin typeface="Cambria" pitchFamily="18" charset="0"/>
              </a:rPr>
              <a:t>Wittrock, V. and Wheaton, E. 2011</a:t>
            </a:r>
            <a:endParaRPr lang="en-CA" sz="1050" dirty="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773832"/>
            <a:ext cx="8229600" cy="1143000"/>
          </a:xfrm>
        </p:spPr>
        <p:txBody>
          <a:bodyPr>
            <a:normAutofit fontScale="90000"/>
          </a:bodyPr>
          <a:lstStyle/>
          <a:p>
            <a:r>
              <a:rPr lang="en-US" dirty="0" smtClean="0"/>
              <a:t>DEM Preparedness Planning: Moose Jaw River Watershed</a:t>
            </a:r>
            <a:endParaRPr lang="en-CA" dirty="0"/>
          </a:p>
        </p:txBody>
      </p:sp>
      <p:sp>
        <p:nvSpPr>
          <p:cNvPr id="8" name="Content Placeholder 7"/>
          <p:cNvSpPr>
            <a:spLocks noGrp="1"/>
          </p:cNvSpPr>
          <p:nvPr>
            <p:ph idx="1"/>
          </p:nvPr>
        </p:nvSpPr>
        <p:spPr>
          <a:xfrm>
            <a:off x="457200" y="1935480"/>
            <a:ext cx="3970784" cy="4922520"/>
          </a:xfrm>
        </p:spPr>
        <p:txBody>
          <a:bodyPr>
            <a:normAutofit fontScale="92500" lnSpcReduction="20000"/>
          </a:bodyPr>
          <a:lstStyle/>
          <a:p>
            <a:pPr lvl="0">
              <a:buNone/>
            </a:pPr>
            <a:r>
              <a:rPr lang="en-US" sz="2800" b="1" dirty="0" smtClean="0"/>
              <a:t>Select Action Items:</a:t>
            </a:r>
          </a:p>
          <a:p>
            <a:pPr lvl="0"/>
            <a:r>
              <a:rPr lang="en-CA" sz="2000" dirty="0" smtClean="0"/>
              <a:t>Planning and Communication:</a:t>
            </a:r>
          </a:p>
          <a:p>
            <a:pPr lvl="1"/>
            <a:r>
              <a:rPr lang="en-CA" sz="1900" dirty="0" smtClean="0"/>
              <a:t>Municipalities should ensure sand bags are on standby for anticipated flood events</a:t>
            </a:r>
          </a:p>
          <a:p>
            <a:pPr lvl="1"/>
            <a:endParaRPr lang="en-CA" sz="1900" dirty="0" smtClean="0"/>
          </a:p>
          <a:p>
            <a:pPr lvl="0"/>
            <a:r>
              <a:rPr lang="en-CA" sz="2000" dirty="0" smtClean="0"/>
              <a:t>Water Conservation Programming and Education:</a:t>
            </a:r>
          </a:p>
          <a:p>
            <a:pPr lvl="1"/>
            <a:r>
              <a:rPr lang="en-CA" sz="1800" dirty="0" smtClean="0"/>
              <a:t>Municipalities should encouraged watershed residents to utilize rain barrels to reduce demand</a:t>
            </a:r>
          </a:p>
          <a:p>
            <a:pPr lvl="1"/>
            <a:endParaRPr lang="en-CA" sz="1800" dirty="0" smtClean="0"/>
          </a:p>
          <a:p>
            <a:r>
              <a:rPr lang="en-CA" sz="2000" dirty="0" smtClean="0"/>
              <a:t>Land Management:</a:t>
            </a:r>
          </a:p>
          <a:p>
            <a:pPr lvl="1"/>
            <a:r>
              <a:rPr lang="en-CA" sz="1800" dirty="0" smtClean="0"/>
              <a:t>Municipalities should work with stewardship agencies to promote agricultural beneficial management practices that re-establish riparian areas and buffer strips</a:t>
            </a:r>
            <a:endParaRPr lang="en-CA" sz="1800" dirty="0"/>
          </a:p>
        </p:txBody>
      </p:sp>
      <p:pic>
        <p:nvPicPr>
          <p:cNvPr id="9" name="Picture 8" descr="DSCN0544.JPG"/>
          <p:cNvPicPr>
            <a:picLocks noChangeAspect="1"/>
          </p:cNvPicPr>
          <p:nvPr/>
        </p:nvPicPr>
        <p:blipFill>
          <a:blip r:embed="rId2" cstate="print"/>
          <a:srcRect t="13580"/>
          <a:stretch>
            <a:fillRect/>
          </a:stretch>
        </p:blipFill>
        <p:spPr>
          <a:xfrm>
            <a:off x="4932040" y="4335490"/>
            <a:ext cx="3711926" cy="2405878"/>
          </a:xfrm>
          <a:prstGeom prst="rect">
            <a:avLst/>
          </a:prstGeom>
        </p:spPr>
      </p:pic>
      <p:sp>
        <p:nvSpPr>
          <p:cNvPr id="10" name="TextBox 9"/>
          <p:cNvSpPr txBox="1"/>
          <p:nvPr/>
        </p:nvSpPr>
        <p:spPr>
          <a:xfrm>
            <a:off x="5004048" y="6453336"/>
            <a:ext cx="4139952" cy="261610"/>
          </a:xfrm>
          <a:prstGeom prst="rect">
            <a:avLst/>
          </a:prstGeom>
          <a:noFill/>
        </p:spPr>
        <p:txBody>
          <a:bodyPr wrap="square" rtlCol="0">
            <a:spAutoFit/>
          </a:bodyPr>
          <a:lstStyle/>
          <a:p>
            <a:r>
              <a:rPr lang="en-US" sz="1100" dirty="0" smtClean="0">
                <a:solidFill>
                  <a:schemeClr val="bg1"/>
                </a:solidFill>
                <a:latin typeface="+mn-lt"/>
              </a:rPr>
              <a:t>Source: Moose Jaw River Watershed Stewards</a:t>
            </a:r>
            <a:endParaRPr lang="en-CA" sz="1100" dirty="0">
              <a:solidFill>
                <a:schemeClr val="bg1"/>
              </a:solidFill>
              <a:latin typeface="+mn-lt"/>
            </a:endParaRPr>
          </a:p>
        </p:txBody>
      </p:sp>
      <p:pic>
        <p:nvPicPr>
          <p:cNvPr id="11" name="Picture 10" descr="PDSI 12 Month Dry"/>
          <p:cNvPicPr/>
          <p:nvPr/>
        </p:nvPicPr>
        <p:blipFill>
          <a:blip r:embed="rId3" cstate="print"/>
          <a:srcRect b="6061"/>
          <a:stretch>
            <a:fillRect/>
          </a:stretch>
        </p:blipFill>
        <p:spPr bwMode="auto">
          <a:xfrm>
            <a:off x="5004049" y="1844824"/>
            <a:ext cx="3672408" cy="2304256"/>
          </a:xfrm>
          <a:prstGeom prst="rect">
            <a:avLst/>
          </a:prstGeom>
          <a:noFill/>
          <a:ln w="9525">
            <a:noFill/>
            <a:miter lim="800000"/>
            <a:headEnd/>
            <a:tailEnd/>
          </a:ln>
        </p:spPr>
      </p:pic>
      <p:sp>
        <p:nvSpPr>
          <p:cNvPr id="13" name="TextBox 12"/>
          <p:cNvSpPr txBox="1"/>
          <p:nvPr/>
        </p:nvSpPr>
        <p:spPr>
          <a:xfrm>
            <a:off x="4966428" y="3881770"/>
            <a:ext cx="2391654" cy="261610"/>
          </a:xfrm>
          <a:prstGeom prst="rect">
            <a:avLst/>
          </a:prstGeom>
          <a:noFill/>
        </p:spPr>
        <p:txBody>
          <a:bodyPr wrap="square" rtlCol="0">
            <a:spAutoFit/>
          </a:bodyPr>
          <a:lstStyle/>
          <a:p>
            <a:r>
              <a:rPr lang="en-CA" sz="1050" dirty="0" smtClean="0">
                <a:latin typeface="Cambria" pitchFamily="18" charset="0"/>
              </a:rPr>
              <a:t>Wittrock, V. and Wheaton, E. 2011</a:t>
            </a:r>
            <a:endParaRPr lang="en-CA" sz="1050" dirty="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48680"/>
            <a:ext cx="8229600" cy="1143000"/>
          </a:xfrm>
        </p:spPr>
        <p:txBody>
          <a:bodyPr/>
          <a:lstStyle/>
          <a:p>
            <a:r>
              <a:rPr lang="en-US" dirty="0" smtClean="0"/>
              <a:t>Climate Extremes Workshop</a:t>
            </a:r>
            <a:endParaRPr lang="en-CA" dirty="0" smtClean="0"/>
          </a:p>
        </p:txBody>
      </p:sp>
      <p:sp>
        <p:nvSpPr>
          <p:cNvPr id="20483" name="Content Placeholder 2"/>
          <p:cNvSpPr>
            <a:spLocks noGrp="1"/>
          </p:cNvSpPr>
          <p:nvPr>
            <p:ph idx="1"/>
          </p:nvPr>
        </p:nvSpPr>
        <p:spPr>
          <a:xfrm>
            <a:off x="457200" y="1935480"/>
            <a:ext cx="4906888" cy="4389120"/>
          </a:xfrm>
        </p:spPr>
        <p:txBody>
          <a:bodyPr>
            <a:normAutofit lnSpcReduction="10000"/>
          </a:bodyPr>
          <a:lstStyle/>
          <a:p>
            <a:r>
              <a:rPr lang="en-US" dirty="0" smtClean="0"/>
              <a:t>Workshop held February 8, 2012 in Regina, SK</a:t>
            </a:r>
          </a:p>
          <a:p>
            <a:r>
              <a:rPr lang="en-US" dirty="0" smtClean="0"/>
              <a:t>Target audience municipal and provincial decision makers</a:t>
            </a:r>
          </a:p>
          <a:p>
            <a:r>
              <a:rPr lang="en-US" dirty="0" smtClean="0"/>
              <a:t>“Train the trainer” event</a:t>
            </a:r>
          </a:p>
          <a:p>
            <a:r>
              <a:rPr lang="en-US" dirty="0" smtClean="0"/>
              <a:t>Dave Sauchyn, PARC and Bob Black, Black Shield Preparedness Solutions Inc.</a:t>
            </a:r>
          </a:p>
          <a:p>
            <a:r>
              <a:rPr lang="en-US" dirty="0" smtClean="0"/>
              <a:t>Delivered Adapting to Climate Change : A Guide for Municipalities</a:t>
            </a:r>
          </a:p>
        </p:txBody>
      </p:sp>
      <p:pic>
        <p:nvPicPr>
          <p:cNvPr id="20484" name="Picture 4"/>
          <p:cNvPicPr>
            <a:picLocks noChangeAspect="1" noChangeArrowheads="1"/>
          </p:cNvPicPr>
          <p:nvPr/>
        </p:nvPicPr>
        <p:blipFill>
          <a:blip r:embed="rId3" cstate="print"/>
          <a:srcRect/>
          <a:stretch>
            <a:fillRect/>
          </a:stretch>
        </p:blipFill>
        <p:spPr bwMode="auto">
          <a:xfrm>
            <a:off x="5455121" y="2314156"/>
            <a:ext cx="3365351" cy="4211188"/>
          </a:xfrm>
          <a:prstGeom prst="rect">
            <a:avLst/>
          </a:prstGeom>
          <a:noFill/>
          <a:ln w="9525">
            <a:noFill/>
            <a:miter lim="800000"/>
            <a:headEnd/>
            <a:tailEnd/>
          </a:ln>
        </p:spPr>
      </p:pic>
      <p:sp>
        <p:nvSpPr>
          <p:cNvPr id="5" name="TextBox 4"/>
          <p:cNvSpPr txBox="1"/>
          <p:nvPr/>
        </p:nvSpPr>
        <p:spPr>
          <a:xfrm>
            <a:off x="5508104" y="1907540"/>
            <a:ext cx="3240360" cy="369332"/>
          </a:xfrm>
          <a:prstGeom prst="rect">
            <a:avLst/>
          </a:prstGeom>
          <a:noFill/>
        </p:spPr>
        <p:txBody>
          <a:bodyPr wrap="square" rtlCol="0">
            <a:spAutoFit/>
          </a:bodyPr>
          <a:lstStyle/>
          <a:p>
            <a:r>
              <a:rPr lang="en-US" dirty="0" smtClean="0">
                <a:latin typeface="+mn-lt"/>
              </a:rPr>
              <a:t>Step 4: Risk Evaluation Matrix</a:t>
            </a:r>
            <a:endParaRPr lang="en-CA" dirty="0">
              <a:latin typeface="+mn-lt"/>
            </a:endParaRPr>
          </a:p>
        </p:txBody>
      </p:sp>
      <p:sp>
        <p:nvSpPr>
          <p:cNvPr id="6" name="TextBox 5"/>
          <p:cNvSpPr txBox="1"/>
          <p:nvPr/>
        </p:nvSpPr>
        <p:spPr>
          <a:xfrm>
            <a:off x="5857884" y="6551766"/>
            <a:ext cx="3707904" cy="261610"/>
          </a:xfrm>
          <a:prstGeom prst="rect">
            <a:avLst/>
          </a:prstGeom>
          <a:noFill/>
        </p:spPr>
        <p:txBody>
          <a:bodyPr wrap="square" rtlCol="0">
            <a:spAutoFit/>
          </a:bodyPr>
          <a:lstStyle/>
          <a:p>
            <a:r>
              <a:rPr lang="en-US" sz="1050" dirty="0" smtClean="0">
                <a:latin typeface="+mn-lt"/>
              </a:rPr>
              <a:t>Source: Black Shield Preparedness Solutions Inc.</a:t>
            </a:r>
            <a:endParaRPr lang="en-CA" sz="105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b="1" dirty="0" smtClean="0"/>
              <a:t>Water Demand</a:t>
            </a:r>
            <a:endParaRPr lang="en-US" sz="4000" dirty="0" smtClean="0"/>
          </a:p>
        </p:txBody>
      </p:sp>
      <p:pic>
        <p:nvPicPr>
          <p:cNvPr id="22531" name="Picture 1" descr="Major_Basins_M181"/>
          <p:cNvPicPr>
            <a:picLocks noChangeAspect="1" noChangeArrowheads="1"/>
          </p:cNvPicPr>
          <p:nvPr/>
        </p:nvPicPr>
        <p:blipFill>
          <a:blip r:embed="rId3" cstate="print"/>
          <a:srcRect/>
          <a:stretch>
            <a:fillRect/>
          </a:stretch>
        </p:blipFill>
        <p:spPr bwMode="auto">
          <a:xfrm>
            <a:off x="395288" y="1298575"/>
            <a:ext cx="4178300" cy="5226050"/>
          </a:xfrm>
          <a:prstGeom prst="rect">
            <a:avLst/>
          </a:prstGeom>
          <a:noFill/>
          <a:ln w="9525">
            <a:solidFill>
              <a:schemeClr val="tx1"/>
            </a:solidFill>
            <a:miter lim="800000"/>
            <a:headEnd/>
            <a:tailEnd/>
          </a:ln>
        </p:spPr>
      </p:pic>
      <p:sp>
        <p:nvSpPr>
          <p:cNvPr id="22532" name="TextBox 6"/>
          <p:cNvSpPr txBox="1">
            <a:spLocks noChangeArrowheads="1"/>
          </p:cNvSpPr>
          <p:nvPr/>
        </p:nvSpPr>
        <p:spPr bwMode="auto">
          <a:xfrm>
            <a:off x="4859338" y="1484313"/>
            <a:ext cx="3889375" cy="4585871"/>
          </a:xfrm>
          <a:prstGeom prst="rect">
            <a:avLst/>
          </a:prstGeom>
          <a:noFill/>
          <a:ln w="9525">
            <a:noFill/>
            <a:miter lim="800000"/>
            <a:headEnd/>
            <a:tailEnd/>
          </a:ln>
        </p:spPr>
        <p:txBody>
          <a:bodyPr>
            <a:spAutoFit/>
          </a:bodyPr>
          <a:lstStyle/>
          <a:p>
            <a:pPr marL="174625" lvl="1" indent="-174625">
              <a:buFont typeface="Arial" pitchFamily="34" charset="0"/>
              <a:buChar char="•"/>
            </a:pPr>
            <a:r>
              <a:rPr lang="en-US" sz="2000" dirty="0" smtClean="0">
                <a:latin typeface="+mn-lt"/>
              </a:rPr>
              <a:t>Analyze water </a:t>
            </a:r>
            <a:r>
              <a:rPr lang="en-US" sz="2000" dirty="0" smtClean="0">
                <a:latin typeface="+mn-lt"/>
              </a:rPr>
              <a:t>demand in Saskatchewan’s major drainage basins and provide projections for potential future demand based on various economic growth scenarios</a:t>
            </a:r>
            <a:r>
              <a:rPr lang="en-US" sz="2000" dirty="0" smtClean="0">
                <a:latin typeface="+mn-lt"/>
              </a:rPr>
              <a:t>.</a:t>
            </a:r>
          </a:p>
          <a:p>
            <a:pPr marL="174625" lvl="1" indent="-174625">
              <a:buFont typeface="Arial" pitchFamily="34" charset="0"/>
              <a:buChar char="•"/>
            </a:pPr>
            <a:endParaRPr lang="en-US" sz="2000" dirty="0" smtClean="0">
              <a:latin typeface="+mn-lt"/>
            </a:endParaRPr>
          </a:p>
          <a:p>
            <a:pPr marL="174625" indent="-174625">
              <a:buFont typeface="Arial" pitchFamily="34" charset="0"/>
              <a:buChar char="•"/>
            </a:pPr>
            <a:r>
              <a:rPr lang="en-US" sz="2000" dirty="0" smtClean="0">
                <a:latin typeface="+mn-lt"/>
              </a:rPr>
              <a:t>2010 </a:t>
            </a:r>
            <a:r>
              <a:rPr lang="en-US" sz="2000" dirty="0">
                <a:latin typeface="+mn-lt"/>
              </a:rPr>
              <a:t>established as </a:t>
            </a:r>
            <a:r>
              <a:rPr lang="en-US" sz="2000" dirty="0" smtClean="0">
                <a:latin typeface="+mn-lt"/>
              </a:rPr>
              <a:t>baseline</a:t>
            </a:r>
            <a:endParaRPr lang="en-US" sz="2000" dirty="0">
              <a:latin typeface="+mn-lt"/>
            </a:endParaRPr>
          </a:p>
          <a:p>
            <a:pPr marL="174625" indent="-174625">
              <a:buFont typeface="Arial" pitchFamily="34" charset="0"/>
              <a:buChar char="•"/>
            </a:pPr>
            <a:r>
              <a:rPr lang="en-US" sz="2000" dirty="0">
                <a:latin typeface="+mn-lt"/>
              </a:rPr>
              <a:t>Water demand projections for 2020, 2040 and 2060 for three separate </a:t>
            </a:r>
            <a:r>
              <a:rPr lang="en-US" sz="2000" dirty="0" smtClean="0">
                <a:latin typeface="+mn-lt"/>
              </a:rPr>
              <a:t>scenarios</a:t>
            </a:r>
            <a:endParaRPr lang="en-US" sz="2000" dirty="0">
              <a:latin typeface="+mn-lt"/>
            </a:endParaRPr>
          </a:p>
          <a:p>
            <a:pPr marL="631825" lvl="1" indent="-174625">
              <a:buFont typeface="Arial" pitchFamily="34" charset="0"/>
              <a:buChar char="•"/>
            </a:pPr>
            <a:r>
              <a:rPr lang="en-US" dirty="0" smtClean="0">
                <a:latin typeface="+mn-lt"/>
              </a:rPr>
              <a:t>Baseline</a:t>
            </a:r>
            <a:endParaRPr lang="en-US" dirty="0">
              <a:latin typeface="+mn-lt"/>
            </a:endParaRPr>
          </a:p>
          <a:p>
            <a:pPr marL="631825" lvl="1" indent="-174625">
              <a:buFont typeface="Arial" pitchFamily="34" charset="0"/>
              <a:buChar char="•"/>
            </a:pPr>
            <a:r>
              <a:rPr lang="en-US" dirty="0">
                <a:latin typeface="+mn-lt"/>
              </a:rPr>
              <a:t>Climate </a:t>
            </a:r>
            <a:r>
              <a:rPr lang="en-US" dirty="0" smtClean="0">
                <a:latin typeface="+mn-lt"/>
              </a:rPr>
              <a:t>Change</a:t>
            </a:r>
          </a:p>
          <a:p>
            <a:pPr marL="631825" lvl="1" indent="-174625">
              <a:buFont typeface="Arial" pitchFamily="34" charset="0"/>
              <a:buChar char="•"/>
            </a:pPr>
            <a:r>
              <a:rPr lang="en-US" dirty="0" smtClean="0">
                <a:latin typeface="+mn-lt"/>
              </a:rPr>
              <a:t>Adoption </a:t>
            </a:r>
            <a:r>
              <a:rPr lang="en-US" dirty="0">
                <a:latin typeface="+mn-lt"/>
              </a:rPr>
              <a:t>of Conservation Measures</a:t>
            </a:r>
          </a:p>
        </p:txBody>
      </p:sp>
      <p:sp>
        <p:nvSpPr>
          <p:cNvPr id="5" name="Title 1"/>
          <p:cNvSpPr txBox="1">
            <a:spLocks/>
          </p:cNvSpPr>
          <p:nvPr/>
        </p:nvSpPr>
        <p:spPr>
          <a:xfrm>
            <a:off x="609600" y="197768"/>
            <a:ext cx="7706816"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2"/>
                </a:solidFill>
                <a:effectLst/>
                <a:uLnTx/>
                <a:uFillTx/>
                <a:latin typeface="+mj-lt"/>
                <a:ea typeface="+mj-ea"/>
                <a:cs typeface="+mj-cs"/>
              </a:rPr>
              <a:t>Water Demand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009656" cy="1143000"/>
          </a:xfrm>
        </p:spPr>
        <p:txBody>
          <a:bodyPr>
            <a:normAutofit fontScale="90000"/>
          </a:bodyPr>
          <a:lstStyle/>
          <a:p>
            <a:r>
              <a:rPr lang="en-US" dirty="0" smtClean="0"/>
              <a:t>Water Demand Forecast: Qu’Appelle River Watershed</a:t>
            </a:r>
            <a:endParaRPr lang="en-US" dirty="0"/>
          </a:p>
        </p:txBody>
      </p:sp>
      <p:graphicFrame>
        <p:nvGraphicFramePr>
          <p:cNvPr id="4" name="Chart 3"/>
          <p:cNvGraphicFramePr/>
          <p:nvPr/>
        </p:nvGraphicFramePr>
        <p:xfrm>
          <a:off x="827584" y="1340768"/>
          <a:ext cx="7632848"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676275" y="519113"/>
            <a:ext cx="7791450"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Mainstreaming Adaptation in Water Use Across Sectors in SK</a:t>
            </a:r>
            <a:endParaRPr lang="en-US" dirty="0"/>
          </a:p>
        </p:txBody>
      </p:sp>
      <p:sp>
        <p:nvSpPr>
          <p:cNvPr id="23555" name="Content Placeholder 2"/>
          <p:cNvSpPr>
            <a:spLocks noGrp="1"/>
          </p:cNvSpPr>
          <p:nvPr>
            <p:ph idx="1"/>
          </p:nvPr>
        </p:nvSpPr>
        <p:spPr/>
        <p:txBody>
          <a:bodyPr>
            <a:normAutofit lnSpcReduction="10000"/>
          </a:bodyPr>
          <a:lstStyle/>
          <a:p>
            <a:pPr eaLnBrk="1" hangingPunct="1">
              <a:buNone/>
            </a:pPr>
            <a:r>
              <a:rPr lang="en-US" dirty="0" smtClean="0"/>
              <a:t>Purpose:</a:t>
            </a:r>
          </a:p>
          <a:p>
            <a:pPr lvl="1">
              <a:buFont typeface="Arial" pitchFamily="34" charset="0"/>
              <a:buChar char="•"/>
            </a:pPr>
            <a:r>
              <a:rPr lang="en-US" dirty="0" smtClean="0"/>
              <a:t>Engage sector stakeholders to incorporate beneficial water use practices across sectors</a:t>
            </a:r>
          </a:p>
          <a:p>
            <a:pPr eaLnBrk="1" hangingPunct="1">
              <a:buNone/>
            </a:pPr>
            <a:r>
              <a:rPr lang="en-US" dirty="0" smtClean="0"/>
              <a:t>Focus groups were held with the following sectors:</a:t>
            </a:r>
          </a:p>
          <a:p>
            <a:pPr lvl="1" eaLnBrk="1" hangingPunct="1">
              <a:buFont typeface="Arial" pitchFamily="34" charset="0"/>
              <a:buChar char="•"/>
            </a:pPr>
            <a:r>
              <a:rPr lang="en-US" dirty="0" smtClean="0"/>
              <a:t>Irrigation;</a:t>
            </a:r>
          </a:p>
          <a:p>
            <a:pPr lvl="1" eaLnBrk="1" hangingPunct="1">
              <a:buFont typeface="Arial" pitchFamily="34" charset="0"/>
              <a:buChar char="•"/>
            </a:pPr>
            <a:r>
              <a:rPr lang="en-US" dirty="0" smtClean="0"/>
              <a:t>Urban municipalities; and</a:t>
            </a:r>
          </a:p>
          <a:p>
            <a:pPr lvl="1">
              <a:buFont typeface="Arial" pitchFamily="34" charset="0"/>
              <a:buChar char="•"/>
            </a:pPr>
            <a:r>
              <a:rPr lang="en-US" dirty="0" smtClean="0"/>
              <a:t>Power generation.</a:t>
            </a:r>
          </a:p>
          <a:p>
            <a:pPr marL="0" lvl="0" indent="0">
              <a:buNone/>
              <a:defRPr/>
            </a:pPr>
            <a:r>
              <a:rPr lang="en-US" dirty="0" smtClean="0"/>
              <a:t>Project Status:</a:t>
            </a:r>
          </a:p>
          <a:p>
            <a:pPr marL="457200" lvl="1" indent="0">
              <a:buFont typeface="Arial" pitchFamily="34" charset="0"/>
              <a:buChar char="•"/>
              <a:defRPr/>
            </a:pPr>
            <a:r>
              <a:rPr lang="en-US" dirty="0" smtClean="0"/>
              <a:t> Focus groups are complete </a:t>
            </a:r>
            <a:r>
              <a:rPr lang="en-US" dirty="0" smtClean="0"/>
              <a:t>and draft reports submitted.</a:t>
            </a:r>
          </a:p>
          <a:p>
            <a:pPr marL="457200" lvl="1" indent="0">
              <a:buFont typeface="Arial" pitchFamily="34" charset="0"/>
              <a:buChar char="•"/>
              <a:defRPr/>
            </a:pPr>
            <a:r>
              <a:rPr lang="en-US" smtClean="0"/>
              <a:t> Cost </a:t>
            </a:r>
            <a:r>
              <a:rPr lang="en-US" dirty="0" smtClean="0"/>
              <a:t>– Benefit Analysis underway</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88640"/>
            <a:ext cx="8229600" cy="1143000"/>
          </a:xfrm>
          <a:prstGeom prst="rect">
            <a:avLst/>
          </a:prstGeom>
          <a:ln>
            <a:noFill/>
          </a:ln>
        </p:spPr>
        <p:txBody>
          <a:bodyPr vert="horz" lIns="0" tIns="0" rIns="18288" bIns="0" rtlCol="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a:noFill/>
                </a:ln>
                <a:solidFill>
                  <a:schemeClr val="tx2"/>
                </a:solidFill>
                <a:uLnTx/>
                <a:uFillTx/>
                <a:latin typeface="+mj-lt"/>
                <a:ea typeface="+mj-ea"/>
                <a:cs typeface="+mj-cs"/>
              </a:rPr>
              <a:t>Preliminary Outcomes</a:t>
            </a:r>
            <a:endParaRPr kumimoji="0" lang="en-US" sz="4800" i="0" u="none" strike="noStrike" kern="1200" cap="none" spc="0" normalizeH="0" baseline="0" noProof="0" dirty="0">
              <a:ln>
                <a:noFill/>
              </a:ln>
              <a:solidFill>
                <a:schemeClr val="tx2"/>
              </a:solidFill>
              <a:uLnTx/>
              <a:uFillTx/>
              <a:latin typeface="+mj-lt"/>
              <a:ea typeface="+mj-ea"/>
              <a:cs typeface="+mj-cs"/>
            </a:endParaRPr>
          </a:p>
        </p:txBody>
      </p:sp>
      <p:sp>
        <p:nvSpPr>
          <p:cNvPr id="11" name="Content Placeholder 10"/>
          <p:cNvSpPr>
            <a:spLocks noGrp="1"/>
          </p:cNvSpPr>
          <p:nvPr>
            <p:ph idx="1"/>
          </p:nvPr>
        </p:nvSpPr>
        <p:spPr>
          <a:xfrm>
            <a:off x="457200" y="1500174"/>
            <a:ext cx="8229600" cy="4389120"/>
          </a:xfrm>
        </p:spPr>
        <p:txBody>
          <a:bodyPr>
            <a:noAutofit/>
          </a:bodyPr>
          <a:lstStyle/>
          <a:p>
            <a:r>
              <a:rPr lang="en-US" sz="1800" b="1" dirty="0" smtClean="0"/>
              <a:t>Opportunities in the Irrigation Sector: </a:t>
            </a:r>
          </a:p>
          <a:p>
            <a:pPr lvl="1">
              <a:buFont typeface="Arial" pitchFamily="34" charset="0"/>
              <a:buChar char="•"/>
              <a:defRPr/>
            </a:pPr>
            <a:r>
              <a:rPr lang="en-US" sz="1600" dirty="0" smtClean="0"/>
              <a:t>Partner to promote irrigation scheduling and variable rate technologies</a:t>
            </a:r>
          </a:p>
          <a:p>
            <a:pPr lvl="1">
              <a:buFont typeface="Arial" pitchFamily="34" charset="0"/>
              <a:buChar char="•"/>
              <a:defRPr/>
            </a:pPr>
            <a:r>
              <a:rPr lang="en-US" sz="1600" dirty="0" smtClean="0"/>
              <a:t>Improve flood irrigation practices</a:t>
            </a:r>
          </a:p>
          <a:p>
            <a:pPr lvl="1">
              <a:buFont typeface="Arial" pitchFamily="34" charset="0"/>
              <a:buChar char="•"/>
              <a:defRPr/>
            </a:pPr>
            <a:r>
              <a:rPr lang="en-US" sz="1600" dirty="0" smtClean="0"/>
              <a:t>Programs to assist in lining ditches and converting ditches to pipes</a:t>
            </a:r>
          </a:p>
          <a:p>
            <a:pPr lvl="1">
              <a:spcAft>
                <a:spcPts val="600"/>
              </a:spcAft>
              <a:buFont typeface="Arial" pitchFamily="34" charset="0"/>
              <a:buChar char="•"/>
              <a:defRPr/>
            </a:pPr>
            <a:r>
              <a:rPr lang="en-US" sz="1600" dirty="0" smtClean="0"/>
              <a:t>Research and development</a:t>
            </a:r>
          </a:p>
          <a:p>
            <a:r>
              <a:rPr lang="en-US" sz="1800" b="1" dirty="0" smtClean="0"/>
              <a:t>Opportunities in the Municipal Sector:</a:t>
            </a:r>
          </a:p>
          <a:p>
            <a:pPr lvl="1">
              <a:buFont typeface="Arial" pitchFamily="34" charset="0"/>
              <a:buChar char="•"/>
              <a:defRPr/>
            </a:pPr>
            <a:r>
              <a:rPr lang="en-US" sz="1600" dirty="0" smtClean="0"/>
              <a:t>Integration of drought risk assessment and water conservation and efficiency planning into OCPs</a:t>
            </a:r>
          </a:p>
          <a:p>
            <a:pPr lvl="1">
              <a:buFont typeface="Arial" pitchFamily="34" charset="0"/>
              <a:buChar char="•"/>
              <a:defRPr/>
            </a:pPr>
            <a:r>
              <a:rPr lang="en-US" sz="1600" dirty="0" smtClean="0"/>
              <a:t>Water metering</a:t>
            </a:r>
          </a:p>
          <a:p>
            <a:pPr lvl="1">
              <a:buFont typeface="Arial" pitchFamily="34" charset="0"/>
              <a:buChar char="•"/>
              <a:defRPr/>
            </a:pPr>
            <a:r>
              <a:rPr lang="en-US" sz="1600" dirty="0" smtClean="0"/>
              <a:t>Enhanced education on water conservation and efficiency management techniques</a:t>
            </a:r>
          </a:p>
          <a:p>
            <a:pPr lvl="1">
              <a:spcAft>
                <a:spcPts val="600"/>
              </a:spcAft>
              <a:buFont typeface="Arial" pitchFamily="34" charset="0"/>
              <a:buChar char="•"/>
              <a:defRPr/>
            </a:pPr>
            <a:r>
              <a:rPr lang="en-US" sz="1600" dirty="0" smtClean="0"/>
              <a:t>Identifying and targeting communities with the greatest vulnerabilities</a:t>
            </a:r>
          </a:p>
          <a:p>
            <a:pPr>
              <a:defRPr/>
            </a:pPr>
            <a:r>
              <a:rPr lang="en-US" sz="1800" b="1" dirty="0" smtClean="0"/>
              <a:t>Opportunities in the Power Generation Sector:</a:t>
            </a:r>
          </a:p>
          <a:p>
            <a:pPr lvl="1">
              <a:buFont typeface="Arial" pitchFamily="34" charset="0"/>
              <a:buChar char="•"/>
              <a:defRPr/>
            </a:pPr>
            <a:r>
              <a:rPr lang="en-US" sz="1600" dirty="0" smtClean="0"/>
              <a:t>Water reuse and recover</a:t>
            </a:r>
          </a:p>
          <a:p>
            <a:pPr lvl="1">
              <a:buFont typeface="Arial" pitchFamily="34" charset="0"/>
              <a:buChar char="•"/>
              <a:defRPr/>
            </a:pPr>
            <a:r>
              <a:rPr lang="en-US" sz="1600" dirty="0" smtClean="0"/>
              <a:t>Advanced cooling systems</a:t>
            </a:r>
          </a:p>
          <a:p>
            <a:pPr lvl="1">
              <a:buFont typeface="Arial" pitchFamily="34" charset="0"/>
              <a:buChar char="•"/>
              <a:defRPr/>
            </a:pPr>
            <a:r>
              <a:rPr lang="en-US" sz="1600" dirty="0" smtClean="0"/>
              <a:t>Improved ash disposal</a:t>
            </a:r>
          </a:p>
          <a:p>
            <a:pPr lvl="1">
              <a:buFont typeface="Arial" pitchFamily="34" charset="0"/>
              <a:buChar char="•"/>
              <a:defRPr/>
            </a:pPr>
            <a:r>
              <a:rPr lang="en-US" sz="1600" dirty="0" smtClean="0"/>
              <a:t>Carbon capture and storage alternative technologies</a:t>
            </a:r>
            <a:endParaRPr lang="en-CA"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r>
              <a:rPr lang="en-US" b="1" smtClean="0"/>
              <a:t>Manitoba</a:t>
            </a:r>
            <a:endParaRPr lang="en-CA" b="1" smtClean="0"/>
          </a:p>
        </p:txBody>
      </p:sp>
      <p:sp>
        <p:nvSpPr>
          <p:cNvPr id="5" name="Subtitle 4"/>
          <p:cNvSpPr>
            <a:spLocks noGrp="1"/>
          </p:cNvSpPr>
          <p:nvPr>
            <p:ph type="subTitle" idx="1"/>
          </p:nvPr>
        </p:nvSpPr>
        <p:spPr/>
        <p:txBody>
          <a:bodyPr>
            <a:normAutofit/>
          </a:bodyPr>
          <a:lstStyle/>
          <a:p>
            <a:pPr>
              <a:buFont typeface="Arial" charset="0"/>
              <a:buNone/>
              <a:defRPr/>
            </a:pP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p:cNvSpPr>
          <p:nvPr/>
        </p:nvSpPr>
        <p:spPr bwMode="auto">
          <a:xfrm>
            <a:off x="381000" y="1828800"/>
            <a:ext cx="6858000" cy="2286000"/>
          </a:xfrm>
          <a:prstGeom prst="rect">
            <a:avLst/>
          </a:prstGeom>
          <a:noFill/>
          <a:ln w="9525">
            <a:noFill/>
            <a:miter lim="800000"/>
            <a:headEnd/>
            <a:tailEnd/>
          </a:ln>
        </p:spPr>
        <p:txBody>
          <a:bodyPr/>
          <a:lstStyle/>
          <a:p>
            <a:pPr marL="533400" indent="-533400" eaLnBrk="0" hangingPunct="0"/>
            <a:endParaRPr lang="en-CA" sz="2800">
              <a:latin typeface="Arial" charset="0"/>
              <a:cs typeface="Arial" charset="0"/>
            </a:endParaRPr>
          </a:p>
        </p:txBody>
      </p:sp>
      <p:sp>
        <p:nvSpPr>
          <p:cNvPr id="27651" name="Text Box 12"/>
          <p:cNvSpPr txBox="1">
            <a:spLocks noChangeArrowheads="1"/>
          </p:cNvSpPr>
          <p:nvPr/>
        </p:nvSpPr>
        <p:spPr bwMode="auto">
          <a:xfrm>
            <a:off x="304800" y="992922"/>
            <a:ext cx="8839200" cy="769441"/>
          </a:xfrm>
          <a:prstGeom prst="rect">
            <a:avLst/>
          </a:prstGeom>
          <a:noFill/>
          <a:ln w="9525">
            <a:noFill/>
            <a:miter lim="800000"/>
            <a:headEnd/>
            <a:tailEnd/>
          </a:ln>
        </p:spPr>
        <p:txBody>
          <a:bodyPr>
            <a:spAutoFit/>
          </a:bodyPr>
          <a:lstStyle/>
          <a:p>
            <a:pPr eaLnBrk="0" hangingPunct="0"/>
            <a:r>
              <a:rPr lang="en-US" sz="4400" dirty="0" smtClean="0">
                <a:solidFill>
                  <a:schemeClr val="tx2"/>
                </a:solidFill>
                <a:latin typeface="+mj-lt"/>
                <a:cs typeface="Arial" charset="0"/>
              </a:rPr>
              <a:t>Manitoba Drought Management Plan</a:t>
            </a:r>
            <a:endParaRPr lang="en-US" sz="4400" dirty="0">
              <a:solidFill>
                <a:schemeClr val="tx2"/>
              </a:solidFill>
              <a:latin typeface="+mj-lt"/>
              <a:cs typeface="Arial" charset="0"/>
            </a:endParaRPr>
          </a:p>
        </p:txBody>
      </p:sp>
      <p:sp>
        <p:nvSpPr>
          <p:cNvPr id="8" name="Content Placeholder 7"/>
          <p:cNvSpPr>
            <a:spLocks noGrp="1"/>
          </p:cNvSpPr>
          <p:nvPr>
            <p:ph idx="1"/>
          </p:nvPr>
        </p:nvSpPr>
        <p:spPr>
          <a:xfrm>
            <a:off x="457200" y="2136224"/>
            <a:ext cx="8229600" cy="4389120"/>
          </a:xfrm>
        </p:spPr>
        <p:txBody>
          <a:bodyPr>
            <a:normAutofit/>
          </a:bodyPr>
          <a:lstStyle/>
          <a:p>
            <a:r>
              <a:rPr lang="en-US" sz="2800" b="1" dirty="0" smtClean="0">
                <a:cs typeface="Arial" charset="0"/>
              </a:rPr>
              <a:t>Purpose</a:t>
            </a:r>
          </a:p>
          <a:p>
            <a:pPr lvl="1"/>
            <a:r>
              <a:rPr lang="en-US" sz="2800" dirty="0" smtClean="0">
                <a:cs typeface="Arial" charset="0"/>
              </a:rPr>
              <a:t>The plan will outline measures to mitigate drought effects and describe the recommended response to various</a:t>
            </a:r>
          </a:p>
          <a:p>
            <a:pPr lvl="1"/>
            <a:r>
              <a:rPr lang="en-US" sz="2800" dirty="0" smtClean="0">
                <a:cs typeface="Arial" charset="0"/>
              </a:rPr>
              <a:t>The plan is intended to complement existing provincial water resources management and emergency plans and policies drought stages</a:t>
            </a:r>
            <a:endParaRPr lang="en-CA"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1052736"/>
            <a:ext cx="8748464" cy="1143000"/>
          </a:xfrm>
        </p:spPr>
        <p:txBody>
          <a:bodyPr>
            <a:normAutofit fontScale="90000"/>
          </a:bodyPr>
          <a:lstStyle/>
          <a:p>
            <a:r>
              <a:rPr lang="en-US" dirty="0" smtClean="0"/>
              <a:t>Drought and Excessive Moisture: Alberta Ag and Rural Development</a:t>
            </a:r>
            <a:endParaRPr lang="en-CA" dirty="0" smtClean="0"/>
          </a:p>
        </p:txBody>
      </p:sp>
      <p:sp>
        <p:nvSpPr>
          <p:cNvPr id="17411" name="Content Placeholder 2"/>
          <p:cNvSpPr>
            <a:spLocks noGrp="1"/>
          </p:cNvSpPr>
          <p:nvPr>
            <p:ph idx="1"/>
          </p:nvPr>
        </p:nvSpPr>
        <p:spPr>
          <a:xfrm>
            <a:off x="467544" y="2468880"/>
            <a:ext cx="8229600" cy="4389120"/>
          </a:xfrm>
        </p:spPr>
        <p:txBody>
          <a:bodyPr>
            <a:normAutofit fontScale="92500"/>
          </a:bodyPr>
          <a:lstStyle/>
          <a:p>
            <a:r>
              <a:rPr lang="en-US" dirty="0" smtClean="0"/>
              <a:t>AB Drought Risk Management Plan (ADRMP)</a:t>
            </a:r>
          </a:p>
          <a:p>
            <a:r>
              <a:rPr lang="en-US" dirty="0" smtClean="0"/>
              <a:t>Drought and Excessive Moisture Advisory Group (DEMAG)</a:t>
            </a:r>
          </a:p>
          <a:p>
            <a:r>
              <a:rPr lang="en-US" dirty="0" smtClean="0"/>
              <a:t>Monitoring: Weather Station Network</a:t>
            </a:r>
          </a:p>
          <a:p>
            <a:r>
              <a:rPr lang="en-US" dirty="0" smtClean="0"/>
              <a:t>Programming:</a:t>
            </a:r>
          </a:p>
          <a:p>
            <a:pPr lvl="1"/>
            <a:r>
              <a:rPr lang="en-US" dirty="0" smtClean="0"/>
              <a:t>Peace River Water Hauling Infrastructure Program (PRWHIP)</a:t>
            </a:r>
          </a:p>
          <a:p>
            <a:pPr lvl="1"/>
            <a:r>
              <a:rPr lang="en-US" dirty="0" smtClean="0"/>
              <a:t>Water Pumping Program</a:t>
            </a:r>
          </a:p>
          <a:p>
            <a:pPr lvl="1"/>
            <a:r>
              <a:rPr lang="en-US" dirty="0" smtClean="0"/>
              <a:t>Water Management Program</a:t>
            </a:r>
          </a:p>
          <a:p>
            <a:pPr lvl="1"/>
            <a:r>
              <a:rPr lang="en-US" dirty="0" smtClean="0"/>
              <a:t>Long term water supply</a:t>
            </a:r>
          </a:p>
          <a:p>
            <a:pPr lvl="1"/>
            <a:r>
              <a:rPr lang="en-US" dirty="0" smtClean="0"/>
              <a:t>Crop Development</a:t>
            </a:r>
            <a:endParaRPr lang="en-US" b="1" dirty="0" smtClean="0"/>
          </a:p>
          <a:p>
            <a:endParaRPr lang="en-CA"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p:cNvSpPr>
          <p:nvPr/>
        </p:nvSpPr>
        <p:spPr bwMode="auto">
          <a:xfrm>
            <a:off x="381000" y="1828800"/>
            <a:ext cx="6858000" cy="2286000"/>
          </a:xfrm>
          <a:prstGeom prst="rect">
            <a:avLst/>
          </a:prstGeom>
          <a:noFill/>
          <a:ln w="9525">
            <a:noFill/>
            <a:miter lim="800000"/>
            <a:headEnd/>
            <a:tailEnd/>
          </a:ln>
        </p:spPr>
        <p:txBody>
          <a:bodyPr/>
          <a:lstStyle/>
          <a:p>
            <a:pPr marL="533400" indent="-533400" eaLnBrk="0" hangingPunct="0"/>
            <a:endParaRPr lang="en-CA" sz="2800">
              <a:latin typeface="Arial" charset="0"/>
              <a:cs typeface="Arial" charset="0"/>
            </a:endParaRPr>
          </a:p>
        </p:txBody>
      </p:sp>
      <p:sp>
        <p:nvSpPr>
          <p:cNvPr id="28675" name="Text Box 12"/>
          <p:cNvSpPr txBox="1">
            <a:spLocks noChangeArrowheads="1"/>
          </p:cNvSpPr>
          <p:nvPr/>
        </p:nvSpPr>
        <p:spPr bwMode="auto">
          <a:xfrm>
            <a:off x="304800" y="908720"/>
            <a:ext cx="8839200" cy="1446550"/>
          </a:xfrm>
          <a:prstGeom prst="rect">
            <a:avLst/>
          </a:prstGeom>
          <a:noFill/>
          <a:ln w="9525">
            <a:noFill/>
            <a:miter lim="800000"/>
            <a:headEnd/>
            <a:tailEnd/>
          </a:ln>
        </p:spPr>
        <p:txBody>
          <a:bodyPr>
            <a:spAutoFit/>
          </a:bodyPr>
          <a:lstStyle/>
          <a:p>
            <a:pPr eaLnBrk="0" hangingPunct="0"/>
            <a:r>
              <a:rPr lang="en-US" sz="4400" dirty="0">
                <a:solidFill>
                  <a:schemeClr val="tx2"/>
                </a:solidFill>
                <a:latin typeface="+mj-lt"/>
                <a:cs typeface="Arial" charset="0"/>
              </a:rPr>
              <a:t>Drought Response Action Plan and Strategies</a:t>
            </a:r>
          </a:p>
        </p:txBody>
      </p:sp>
      <p:sp>
        <p:nvSpPr>
          <p:cNvPr id="28676" name="Rectangle 3"/>
          <p:cNvSpPr>
            <a:spLocks/>
          </p:cNvSpPr>
          <p:nvPr/>
        </p:nvSpPr>
        <p:spPr bwMode="auto">
          <a:xfrm>
            <a:off x="-3060848" y="2492896"/>
            <a:ext cx="8686800" cy="3048000"/>
          </a:xfrm>
          <a:prstGeom prst="rect">
            <a:avLst/>
          </a:prstGeom>
          <a:noFill/>
          <a:ln w="9525">
            <a:noFill/>
            <a:miter lim="800000"/>
            <a:headEnd/>
            <a:tailEnd/>
          </a:ln>
        </p:spPr>
        <p:txBody>
          <a:bodyPr/>
          <a:lstStyle/>
          <a:p>
            <a:pPr marL="723900" indent="-546100" eaLnBrk="0" hangingPunct="0">
              <a:buFont typeface="Wingdings" pitchFamily="2" charset="2"/>
              <a:buChar char="Ø"/>
            </a:pPr>
            <a:endParaRPr lang="en-CA" sz="2800" dirty="0">
              <a:latin typeface="Arial" charset="0"/>
              <a:cs typeface="Arial" charset="0"/>
            </a:endParaRPr>
          </a:p>
        </p:txBody>
      </p:sp>
      <p:sp>
        <p:nvSpPr>
          <p:cNvPr id="6" name="Content Placeholder 5"/>
          <p:cNvSpPr>
            <a:spLocks noGrp="1"/>
          </p:cNvSpPr>
          <p:nvPr>
            <p:ph idx="1"/>
          </p:nvPr>
        </p:nvSpPr>
        <p:spPr>
          <a:xfrm>
            <a:off x="457200" y="2352248"/>
            <a:ext cx="8229600" cy="4389120"/>
          </a:xfrm>
        </p:spPr>
        <p:txBody>
          <a:bodyPr>
            <a:normAutofit/>
          </a:bodyPr>
          <a:lstStyle/>
          <a:p>
            <a:r>
              <a:rPr lang="en-CA" sz="2800" dirty="0" smtClean="0">
                <a:cs typeface="Arial" charset="0"/>
              </a:rPr>
              <a:t>Provides a protocols for communication, linkages and coordination among governmental agencies, committees and stakeholders for drought management</a:t>
            </a:r>
          </a:p>
          <a:p>
            <a:r>
              <a:rPr lang="en-CA" sz="2800" dirty="0" smtClean="0">
                <a:cs typeface="Arial" charset="0"/>
              </a:rPr>
              <a:t>Provides drought mitigation and water conservation strategies</a:t>
            </a:r>
          </a:p>
          <a:p>
            <a:r>
              <a:rPr lang="en-CA" sz="2800" dirty="0" smtClean="0">
                <a:cs typeface="Arial" charset="0"/>
              </a:rPr>
              <a:t>Provides a direction for updates, research and implementation</a:t>
            </a:r>
          </a:p>
          <a:p>
            <a:endParaRPr lang="en-CA" sz="2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pPr marL="723900" indent="-723900"/>
            <a:r>
              <a:rPr lang="en-US" sz="4800" dirty="0" smtClean="0">
                <a:cs typeface="Arial" charset="0"/>
              </a:rPr>
              <a:t>Drought Stages and Indicator</a:t>
            </a:r>
            <a:endParaRPr lang="en-US" sz="4800" dirty="0">
              <a:cs typeface="Arial" charset="0"/>
            </a:endParaRPr>
          </a:p>
        </p:txBody>
      </p:sp>
      <p:sp>
        <p:nvSpPr>
          <p:cNvPr id="3" name="Content Placeholder 2"/>
          <p:cNvSpPr>
            <a:spLocks noGrp="1"/>
          </p:cNvSpPr>
          <p:nvPr>
            <p:ph idx="1"/>
          </p:nvPr>
        </p:nvSpPr>
        <p:spPr/>
        <p:txBody>
          <a:bodyPr>
            <a:normAutofit/>
          </a:bodyPr>
          <a:lstStyle/>
          <a:p>
            <a:pPr marL="723900" lvl="1" indent="-546100">
              <a:buClr>
                <a:schemeClr val="accent3"/>
              </a:buClr>
              <a:buSzPct val="95000"/>
              <a:defRPr/>
            </a:pPr>
            <a:r>
              <a:rPr lang="en-US" sz="2600" dirty="0" smtClean="0">
                <a:cs typeface="Arial" pitchFamily="34" charset="0"/>
              </a:rPr>
              <a:t>Proposing four drought stages</a:t>
            </a:r>
            <a:endParaRPr lang="en-US" dirty="0" smtClean="0">
              <a:cs typeface="Arial" pitchFamily="34" charset="0"/>
            </a:endParaRPr>
          </a:p>
          <a:p>
            <a:pPr marL="723900" indent="-546100">
              <a:defRPr/>
            </a:pPr>
            <a:r>
              <a:rPr lang="en-US" dirty="0" smtClean="0">
                <a:cs typeface="Arial" pitchFamily="34" charset="0"/>
              </a:rPr>
              <a:t>Currently proposing several indicators to help define drought state including primary and secondary indicators.</a:t>
            </a:r>
          </a:p>
          <a:p>
            <a:pPr marL="723900" indent="-546100">
              <a:defRPr/>
            </a:pPr>
            <a:r>
              <a:rPr lang="en-US" dirty="0" smtClean="0">
                <a:cs typeface="Arial" pitchFamily="34" charset="0"/>
              </a:rPr>
              <a:t>Primary indicators would include precipitation and flow.</a:t>
            </a:r>
          </a:p>
          <a:p>
            <a:pPr marL="723900" indent="-546100">
              <a:defRPr/>
            </a:pPr>
            <a:r>
              <a:rPr lang="en-US" dirty="0" smtClean="0">
                <a:cs typeface="Arial" pitchFamily="34" charset="0"/>
              </a:rPr>
              <a:t>Secondary indicators would include groundwater and soil moisture</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Text Box 12"/>
          <p:cNvSpPr txBox="1">
            <a:spLocks noChangeArrowheads="1"/>
          </p:cNvSpPr>
          <p:nvPr/>
        </p:nvSpPr>
        <p:spPr bwMode="auto">
          <a:xfrm>
            <a:off x="533400" y="990600"/>
            <a:ext cx="7162800" cy="861774"/>
          </a:xfrm>
          <a:prstGeom prst="rect">
            <a:avLst/>
          </a:prstGeom>
          <a:noFill/>
          <a:ln w="9525">
            <a:noFill/>
            <a:miter lim="800000"/>
            <a:headEnd/>
            <a:tailEnd/>
          </a:ln>
        </p:spPr>
        <p:txBody>
          <a:bodyPr>
            <a:spAutoFit/>
          </a:bodyPr>
          <a:lstStyle/>
          <a:p>
            <a:pPr eaLnBrk="0" hangingPunct="0"/>
            <a:r>
              <a:rPr lang="en-CA" sz="5000" dirty="0">
                <a:solidFill>
                  <a:schemeClr val="tx2"/>
                </a:solidFill>
                <a:latin typeface="+mj-lt"/>
                <a:cs typeface="Arial" charset="0"/>
              </a:rPr>
              <a:t>Next Steps</a:t>
            </a:r>
          </a:p>
        </p:txBody>
      </p:sp>
      <p:sp>
        <p:nvSpPr>
          <p:cNvPr id="6" name="Content Placeholder 5"/>
          <p:cNvSpPr>
            <a:spLocks noGrp="1"/>
          </p:cNvSpPr>
          <p:nvPr>
            <p:ph idx="1"/>
          </p:nvPr>
        </p:nvSpPr>
        <p:spPr/>
        <p:txBody>
          <a:bodyPr>
            <a:normAutofit/>
          </a:bodyPr>
          <a:lstStyle/>
          <a:p>
            <a:r>
              <a:rPr lang="en-US" sz="3200" dirty="0" smtClean="0"/>
              <a:t>Completion of an initial draft plan</a:t>
            </a:r>
          </a:p>
          <a:p>
            <a:r>
              <a:rPr lang="en-CA" sz="3200" dirty="0" smtClean="0">
                <a:cs typeface="Arial" charset="0"/>
              </a:rPr>
              <a:t>Broader internal and external departmental  and stakeholders review and engagement</a:t>
            </a:r>
          </a:p>
          <a:p>
            <a:r>
              <a:rPr lang="en-CA" sz="3200" dirty="0" smtClean="0">
                <a:cs typeface="Arial" charset="0"/>
              </a:rPr>
              <a:t>Additional research on climate change and water supply and demand for major river basin Manitoba </a:t>
            </a:r>
          </a:p>
          <a:p>
            <a:r>
              <a:rPr lang="en-CA" sz="3200" dirty="0" smtClean="0">
                <a:cs typeface="Arial" charset="0"/>
              </a:rPr>
              <a:t>Develop lake and reservoir drought indicators</a:t>
            </a:r>
          </a:p>
          <a:p>
            <a:endParaRPr lang="en-CA"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25450" y="548680"/>
            <a:ext cx="8229600" cy="1143000"/>
          </a:xfrm>
        </p:spPr>
        <p:txBody>
          <a:bodyPr>
            <a:normAutofit/>
          </a:bodyPr>
          <a:lstStyle/>
          <a:p>
            <a:pPr eaLnBrk="1" hangingPunct="1"/>
            <a:r>
              <a:rPr lang="fr-FR" sz="4000" dirty="0" smtClean="0"/>
              <a:t>Municipal Adaptive Planning Project</a:t>
            </a:r>
            <a:endParaRPr lang="en-US" sz="4000" dirty="0" smtClean="0"/>
          </a:p>
        </p:txBody>
      </p:sp>
      <p:sp>
        <p:nvSpPr>
          <p:cNvPr id="30723" name="Text Box 3"/>
          <p:cNvSpPr>
            <a:spLocks noGrp="1" noChangeArrowheads="1"/>
          </p:cNvSpPr>
          <p:nvPr>
            <p:ph idx="1"/>
          </p:nvPr>
        </p:nvSpPr>
        <p:spPr>
          <a:xfrm>
            <a:off x="363538" y="1484784"/>
            <a:ext cx="8496300" cy="5006975"/>
          </a:xfrm>
          <a:noFill/>
        </p:spPr>
        <p:txBody>
          <a:bodyPr/>
          <a:lstStyle/>
          <a:p>
            <a:pPr eaLnBrk="1" hangingPunct="1"/>
            <a:endParaRPr lang="en-US" sz="2400" dirty="0" smtClean="0"/>
          </a:p>
          <a:p>
            <a:pPr eaLnBrk="1" hangingPunct="1"/>
            <a:r>
              <a:rPr lang="en-US" sz="2400" dirty="0" smtClean="0"/>
              <a:t>Working with City of Brandon and TransCanada West Planning District region of southwest Manitoba</a:t>
            </a:r>
          </a:p>
          <a:p>
            <a:pPr eaLnBrk="1" hangingPunct="1"/>
            <a:r>
              <a:rPr lang="en-US" sz="2400" dirty="0" smtClean="0"/>
              <a:t>2011 survey work done to identify current and future climate extreme risks (see charts)</a:t>
            </a:r>
          </a:p>
          <a:p>
            <a:pPr eaLnBrk="1" hangingPunct="1"/>
            <a:endParaRPr lang="en-US" sz="2400" dirty="0" smtClean="0"/>
          </a:p>
          <a:p>
            <a:pPr eaLnBrk="1" hangingPunct="1"/>
            <a:r>
              <a:rPr lang="en-US" sz="2400" dirty="0" smtClean="0"/>
              <a:t>November 2011 workshop held with local officials to assess current and future climate risks and test a municipal climate adaptation planning tool</a:t>
            </a:r>
          </a:p>
          <a:p>
            <a:pPr eaLnBrk="1" hangingPunct="1"/>
            <a:endParaRPr lang="en-US" sz="2400" dirty="0" smtClean="0"/>
          </a:p>
          <a:p>
            <a:pPr eaLnBrk="1" hangingPunct="1"/>
            <a:r>
              <a:rPr lang="en-US" sz="2400" dirty="0" smtClean="0"/>
              <a:t>Consultant hired to build upon fall 2011 workshop-continue using municipal planning tool</a:t>
            </a:r>
          </a:p>
          <a:p>
            <a:pPr eaLnBrk="1" hangingPunct="1"/>
            <a:endParaRPr lang="en-US"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536" y="620688"/>
            <a:ext cx="8229600" cy="1201737"/>
          </a:xfrm>
        </p:spPr>
        <p:txBody>
          <a:bodyPr>
            <a:normAutofit/>
          </a:bodyPr>
          <a:lstStyle/>
          <a:p>
            <a:pPr eaLnBrk="1" hangingPunct="1"/>
            <a:r>
              <a:rPr lang="en-CA" sz="3600" dirty="0" smtClean="0"/>
              <a:t>Summary of 2011 Web-Survey: </a:t>
            </a:r>
            <a:br>
              <a:rPr lang="en-CA" sz="3600" dirty="0" smtClean="0"/>
            </a:br>
            <a:r>
              <a:rPr lang="en-CA" sz="3600" dirty="0" smtClean="0"/>
              <a:t>Current Vulnerabilities in Municipal MB</a:t>
            </a:r>
          </a:p>
        </p:txBody>
      </p:sp>
      <p:graphicFrame>
        <p:nvGraphicFramePr>
          <p:cNvPr id="4" name="Chart 3"/>
          <p:cNvGraphicFramePr/>
          <p:nvPr/>
        </p:nvGraphicFramePr>
        <p:xfrm>
          <a:off x="272375" y="1801640"/>
          <a:ext cx="8020600" cy="4453245"/>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Rectangle 1"/>
          <p:cNvSpPr>
            <a:spLocks noChangeArrowheads="1"/>
          </p:cNvSpPr>
          <p:nvPr/>
        </p:nvSpPr>
        <p:spPr bwMode="auto">
          <a:xfrm>
            <a:off x="357188" y="6270625"/>
            <a:ext cx="7654925" cy="338138"/>
          </a:xfrm>
          <a:prstGeom prst="rect">
            <a:avLst/>
          </a:prstGeom>
          <a:noFill/>
          <a:ln w="9525">
            <a:noFill/>
            <a:miter lim="800000"/>
            <a:headEnd/>
            <a:tailEnd/>
          </a:ln>
        </p:spPr>
        <p:txBody>
          <a:bodyPr wrap="none" anchor="ctr">
            <a:spAutoFit/>
          </a:bodyPr>
          <a:lstStyle/>
          <a:p>
            <a:r>
              <a:rPr lang="en-US" sz="1600" b="1">
                <a:latin typeface="Candara" pitchFamily="34" charset="0"/>
                <a:ea typeface="Times New Roman" pitchFamily="18" charset="0"/>
                <a:cs typeface="Arial" pitchFamily="34" charset="0"/>
              </a:rPr>
              <a:t>Figure : Most critical challenges identified in the surveyed communities (in %; no = 34)</a:t>
            </a:r>
            <a:endParaRPr lang="en-US" sz="16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524000" y="762000"/>
            <a:ext cx="7620000" cy="519113"/>
          </a:xfrm>
          <a:prstGeom prst="rect">
            <a:avLst/>
          </a:prstGeom>
          <a:noFill/>
          <a:ln w="9525">
            <a:noFill/>
            <a:miter lim="800000"/>
            <a:headEnd/>
            <a:tailEnd/>
          </a:ln>
        </p:spPr>
        <p:txBody>
          <a:bodyPr>
            <a:spAutoFit/>
          </a:bodyPr>
          <a:lstStyle/>
          <a:p>
            <a:pPr eaLnBrk="0" hangingPunct="0">
              <a:spcBef>
                <a:spcPct val="50000"/>
              </a:spcBef>
            </a:pPr>
            <a:endParaRPr lang="en-CA" sz="2800" b="1">
              <a:latin typeface="Tahoma" pitchFamily="34" charset="0"/>
            </a:endParaRPr>
          </a:p>
        </p:txBody>
      </p:sp>
      <p:graphicFrame>
        <p:nvGraphicFramePr>
          <p:cNvPr id="8" name="Table 7"/>
          <p:cNvGraphicFramePr>
            <a:graphicFrameLocks noGrp="1"/>
          </p:cNvGraphicFramePr>
          <p:nvPr/>
        </p:nvGraphicFramePr>
        <p:xfrm>
          <a:off x="512763" y="857250"/>
          <a:ext cx="8212138" cy="5699784"/>
        </p:xfrm>
        <a:graphic>
          <a:graphicData uri="http://schemas.openxmlformats.org/drawingml/2006/table">
            <a:tbl>
              <a:tblPr/>
              <a:tblGrid>
                <a:gridCol w="5917164"/>
                <a:gridCol w="2294974"/>
              </a:tblGrid>
              <a:tr h="735575">
                <a:tc>
                  <a:txBody>
                    <a:bodyPr/>
                    <a:lstStyle/>
                    <a:p>
                      <a:pPr algn="l">
                        <a:lnSpc>
                          <a:spcPct val="115000"/>
                        </a:lnSpc>
                        <a:spcAft>
                          <a:spcPts val="0"/>
                        </a:spcAft>
                      </a:pPr>
                      <a:r>
                        <a:rPr lang="en-US" sz="2400" b="1" dirty="0">
                          <a:latin typeface="Candara"/>
                          <a:ea typeface="Times New Roman"/>
                          <a:cs typeface="Arial"/>
                        </a:rPr>
                        <a:t>Potential </a:t>
                      </a:r>
                      <a:r>
                        <a:rPr lang="en-US" sz="2400" b="1" u="sng" dirty="0">
                          <a:latin typeface="Candara"/>
                          <a:ea typeface="Times New Roman"/>
                          <a:cs typeface="Arial"/>
                        </a:rPr>
                        <a:t>future</a:t>
                      </a:r>
                      <a:r>
                        <a:rPr lang="en-US" sz="2400" b="1" dirty="0">
                          <a:latin typeface="Candara"/>
                          <a:ea typeface="Times New Roman"/>
                          <a:cs typeface="Arial"/>
                        </a:rPr>
                        <a:t> climate change </a:t>
                      </a:r>
                      <a:r>
                        <a:rPr lang="en-US" sz="2400" b="1" dirty="0" smtClean="0">
                          <a:latin typeface="Candara"/>
                          <a:ea typeface="Times New Roman"/>
                          <a:cs typeface="Arial"/>
                        </a:rPr>
                        <a:t>impacts </a:t>
                      </a:r>
                    </a:p>
                    <a:p>
                      <a:pPr algn="l">
                        <a:lnSpc>
                          <a:spcPct val="115000"/>
                        </a:lnSpc>
                        <a:spcAft>
                          <a:spcPts val="0"/>
                        </a:spcAft>
                      </a:pPr>
                      <a:r>
                        <a:rPr lang="en-US" sz="1400" b="1" dirty="0" smtClean="0">
                          <a:latin typeface="Candara"/>
                          <a:ea typeface="Times New Roman"/>
                          <a:cs typeface="Arial"/>
                        </a:rPr>
                        <a:t>(identified</a:t>
                      </a:r>
                      <a:r>
                        <a:rPr lang="en-US" sz="1400" b="1" baseline="0" dirty="0" smtClean="0">
                          <a:latin typeface="Candara"/>
                          <a:ea typeface="Times New Roman"/>
                          <a:cs typeface="Arial"/>
                        </a:rPr>
                        <a:t> from survey respondents in TCWPD region)</a:t>
                      </a:r>
                      <a:endParaRPr lang="en-CA" sz="1400" b="1" dirty="0">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n-CA" sz="2000" b="1" dirty="0">
                          <a:latin typeface="Candara"/>
                          <a:ea typeface="Times New Roman"/>
                          <a:cs typeface="Arial"/>
                        </a:rPr>
                        <a:t>Chosen by </a:t>
                      </a:r>
                      <a:r>
                        <a:rPr lang="en-CA" sz="2000" b="1" dirty="0" smtClean="0">
                          <a:latin typeface="Candara"/>
                          <a:ea typeface="Times New Roman"/>
                          <a:cs typeface="Arial"/>
                        </a:rPr>
                        <a:t>respondents (%)</a:t>
                      </a:r>
                      <a:endParaRPr lang="en-CA" sz="2000" b="1" dirty="0">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5468">
                <a:tc>
                  <a:txBody>
                    <a:bodyPr/>
                    <a:lstStyle/>
                    <a:p>
                      <a:pPr algn="l">
                        <a:lnSpc>
                          <a:spcPct val="115000"/>
                        </a:lnSpc>
                        <a:spcAft>
                          <a:spcPts val="0"/>
                        </a:spcAft>
                      </a:pPr>
                      <a:r>
                        <a:rPr lang="en-US" sz="1800" b="1" dirty="0">
                          <a:solidFill>
                            <a:schemeClr val="tx1"/>
                          </a:solidFill>
                          <a:latin typeface="Candara"/>
                          <a:ea typeface="Times New Roman"/>
                          <a:cs typeface="Arial"/>
                        </a:rPr>
                        <a:t>More frequent and severe heat waves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24</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26">
                <a:tc>
                  <a:txBody>
                    <a:bodyPr/>
                    <a:lstStyle/>
                    <a:p>
                      <a:pPr algn="l">
                        <a:lnSpc>
                          <a:spcPct val="115000"/>
                        </a:lnSpc>
                        <a:spcAft>
                          <a:spcPts val="0"/>
                        </a:spcAft>
                      </a:pPr>
                      <a:r>
                        <a:rPr lang="en-US" sz="2400" b="1" dirty="0">
                          <a:solidFill>
                            <a:srgbClr val="C00000"/>
                          </a:solidFill>
                          <a:latin typeface="Candara"/>
                          <a:ea typeface="Times New Roman"/>
                          <a:cs typeface="Arial"/>
                        </a:rPr>
                        <a:t>Less certainty of seasonal weather patterns (more variability and less predictability of seasonal weather)</a:t>
                      </a:r>
                      <a:endParaRPr lang="en-CA" sz="2400" b="1" dirty="0">
                        <a:solidFill>
                          <a:srgbClr val="C00000"/>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C00000"/>
                          </a:solidFill>
                          <a:latin typeface="Candara"/>
                          <a:ea typeface="Times New Roman"/>
                          <a:cs typeface="Arial"/>
                        </a:rPr>
                        <a:t>76</a:t>
                      </a:r>
                      <a:endParaRPr lang="en-CA" sz="2400" b="1" dirty="0">
                        <a:solidFill>
                          <a:srgbClr val="C00000"/>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26">
                <a:tc>
                  <a:txBody>
                    <a:bodyPr/>
                    <a:lstStyle/>
                    <a:p>
                      <a:pPr algn="l">
                        <a:lnSpc>
                          <a:spcPct val="115000"/>
                        </a:lnSpc>
                        <a:spcAft>
                          <a:spcPts val="0"/>
                        </a:spcAft>
                      </a:pPr>
                      <a:r>
                        <a:rPr lang="en-US" sz="2400" b="1" dirty="0">
                          <a:solidFill>
                            <a:srgbClr val="C00000"/>
                          </a:solidFill>
                          <a:latin typeface="Candara"/>
                          <a:ea typeface="Times New Roman"/>
                          <a:cs typeface="Arial"/>
                        </a:rPr>
                        <a:t>Increased frequency and severity of flooding  and excess moisture episodes</a:t>
                      </a:r>
                      <a:endParaRPr lang="en-CA" sz="2400" b="1" dirty="0">
                        <a:solidFill>
                          <a:srgbClr val="C00000"/>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C00000"/>
                          </a:solidFill>
                          <a:latin typeface="Candara"/>
                          <a:ea typeface="Times New Roman"/>
                          <a:cs typeface="Arial"/>
                        </a:rPr>
                        <a:t>91</a:t>
                      </a:r>
                      <a:endParaRPr lang="en-CA" sz="2400" b="1" dirty="0">
                        <a:solidFill>
                          <a:srgbClr val="C00000"/>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Increasing challenges in storm water management</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68</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345">
                <a:tc>
                  <a:txBody>
                    <a:bodyPr/>
                    <a:lstStyle/>
                    <a:p>
                      <a:pPr algn="l">
                        <a:lnSpc>
                          <a:spcPct val="115000"/>
                        </a:lnSpc>
                        <a:spcAft>
                          <a:spcPts val="0"/>
                        </a:spcAft>
                      </a:pPr>
                      <a:r>
                        <a:rPr lang="en-CA" sz="1800" b="1" dirty="0">
                          <a:solidFill>
                            <a:schemeClr val="tx1"/>
                          </a:solidFill>
                          <a:latin typeface="Candara"/>
                          <a:ea typeface="Times New Roman"/>
                          <a:cs typeface="Arial"/>
                        </a:rPr>
                        <a:t>Changes in lake and river water levels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62</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smtClean="0">
                          <a:solidFill>
                            <a:schemeClr val="tx1"/>
                          </a:solidFill>
                          <a:latin typeface="Candara"/>
                          <a:ea typeface="Times New Roman"/>
                          <a:cs typeface="Arial"/>
                        </a:rPr>
                        <a:t>Increased frequency and severity of drought</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chemeClr val="tx1"/>
                          </a:solidFill>
                          <a:latin typeface="Candara"/>
                          <a:ea typeface="Times New Roman"/>
                          <a:cs typeface="Arial"/>
                        </a:rPr>
                        <a:t>15</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Biodiversity and ecosystems shifts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12</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Greater risk for invasive species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15</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Altered transportation systems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18</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Impacts on energy generation and distribution</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15</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l">
                        <a:lnSpc>
                          <a:spcPct val="115000"/>
                        </a:lnSpc>
                        <a:spcAft>
                          <a:spcPts val="0"/>
                        </a:spcAft>
                      </a:pPr>
                      <a:r>
                        <a:rPr lang="en-CA" sz="1800" b="1" dirty="0">
                          <a:solidFill>
                            <a:schemeClr val="tx1"/>
                          </a:solidFill>
                          <a:latin typeface="Candara"/>
                          <a:ea typeface="Times New Roman"/>
                          <a:cs typeface="Arial"/>
                        </a:rPr>
                        <a:t>Impacts on housing and buildings</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a:solidFill>
                            <a:schemeClr val="tx1"/>
                          </a:solidFill>
                          <a:latin typeface="Candara"/>
                          <a:ea typeface="Times New Roman"/>
                          <a:cs typeface="Arial"/>
                        </a:rPr>
                        <a:t>35</a:t>
                      </a:r>
                      <a:endParaRPr lang="en-CA" sz="1800" b="1" dirty="0">
                        <a:solidFill>
                          <a:schemeClr val="tx1"/>
                        </a:solidFill>
                        <a:latin typeface="Garamond"/>
                        <a:ea typeface="Times New Roman"/>
                        <a:cs typeface="Arial"/>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fr-FR" sz="3600" dirty="0" smtClean="0"/>
              <a:t>Municipal Adaptive Planning Project-</a:t>
            </a:r>
            <a:r>
              <a:rPr lang="fr-FR" sz="3600" dirty="0" err="1" smtClean="0"/>
              <a:t>cont</a:t>
            </a:r>
            <a:r>
              <a:rPr lang="fr-FR" sz="3600" dirty="0" smtClean="0"/>
              <a:t>.</a:t>
            </a:r>
            <a:endParaRPr lang="en-CA" sz="3600" dirty="0" smtClean="0"/>
          </a:p>
        </p:txBody>
      </p:sp>
      <p:sp>
        <p:nvSpPr>
          <p:cNvPr id="33795" name="Content Placeholder 2"/>
          <p:cNvSpPr>
            <a:spLocks noGrp="1"/>
          </p:cNvSpPr>
          <p:nvPr>
            <p:ph idx="1"/>
          </p:nvPr>
        </p:nvSpPr>
        <p:spPr>
          <a:xfrm>
            <a:off x="450850" y="2109788"/>
            <a:ext cx="8229600" cy="4375150"/>
          </a:xfrm>
        </p:spPr>
        <p:txBody>
          <a:bodyPr>
            <a:normAutofit/>
          </a:bodyPr>
          <a:lstStyle/>
          <a:p>
            <a:r>
              <a:rPr lang="en-US" sz="2800" dirty="0" smtClean="0"/>
              <a:t>Seek to integrate/align adaptive decision making to address current/future climate extreme risks (</a:t>
            </a:r>
            <a:r>
              <a:rPr lang="en-US" sz="2800" dirty="0" err="1" smtClean="0"/>
              <a:t>ie</a:t>
            </a:r>
            <a:r>
              <a:rPr lang="en-US" sz="2800" dirty="0" smtClean="0"/>
              <a:t> infra., excess moisture) </a:t>
            </a:r>
          </a:p>
          <a:p>
            <a:pPr eaLnBrk="1" hangingPunct="1">
              <a:buNone/>
            </a:pPr>
            <a:endParaRPr lang="en-US" sz="2800" dirty="0" smtClean="0"/>
          </a:p>
          <a:p>
            <a:pPr eaLnBrk="1" hangingPunct="1"/>
            <a:r>
              <a:rPr lang="en-US" sz="2800" b="1" dirty="0" smtClean="0"/>
              <a:t>City of Winnipeg </a:t>
            </a:r>
            <a:r>
              <a:rPr lang="en-US" sz="2800" dirty="0" smtClean="0"/>
              <a:t>working on video awareness project with key decision makers-to help integrate adaptive decision making into capital planning—results expected in March</a:t>
            </a:r>
            <a:endParaRPr lang="en-CA"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76672"/>
            <a:ext cx="8229600" cy="1143000"/>
          </a:xfrm>
        </p:spPr>
        <p:txBody>
          <a:bodyPr>
            <a:noAutofit/>
          </a:bodyPr>
          <a:lstStyle/>
          <a:p>
            <a:r>
              <a:rPr lang="en-CA" sz="4400" dirty="0" smtClean="0"/>
              <a:t>BC Municipal Planning Framework</a:t>
            </a:r>
          </a:p>
        </p:txBody>
      </p:sp>
      <p:grpSp>
        <p:nvGrpSpPr>
          <p:cNvPr id="34819" name="Group 14"/>
          <p:cNvGrpSpPr>
            <a:grpSpLocks/>
          </p:cNvGrpSpPr>
          <p:nvPr/>
        </p:nvGrpSpPr>
        <p:grpSpPr bwMode="auto">
          <a:xfrm>
            <a:off x="476250" y="2168525"/>
            <a:ext cx="8269288" cy="4138613"/>
            <a:chOff x="283" y="1006"/>
            <a:chExt cx="13380" cy="7516"/>
          </a:xfrm>
        </p:grpSpPr>
        <p:sp>
          <p:nvSpPr>
            <p:cNvPr id="34823" name="Text Box 1"/>
            <p:cNvSpPr txBox="1">
              <a:spLocks noChangeArrowheads="1"/>
            </p:cNvSpPr>
            <p:nvPr/>
          </p:nvSpPr>
          <p:spPr bwMode="auto">
            <a:xfrm>
              <a:off x="283" y="1006"/>
              <a:ext cx="1498" cy="1459"/>
            </a:xfrm>
            <a:prstGeom prst="rect">
              <a:avLst/>
            </a:prstGeom>
            <a:solidFill>
              <a:srgbClr val="4BACC6"/>
            </a:solidFill>
            <a:ln w="25400">
              <a:solidFill>
                <a:srgbClr val="205867"/>
              </a:solidFill>
              <a:miter lim="800000"/>
              <a:headEnd/>
              <a:tailEnd/>
            </a:ln>
          </p:spPr>
          <p:txBody>
            <a:bodyPr/>
            <a:lstStyle/>
            <a:p>
              <a:pPr>
                <a:spcAft>
                  <a:spcPts val="1000"/>
                </a:spcAft>
              </a:pPr>
              <a:r>
                <a:rPr lang="en-CA" sz="1400" b="1">
                  <a:latin typeface="Calibri" pitchFamily="34" charset="0"/>
                </a:rPr>
                <a:t>SETTING THE CONTEXT</a:t>
              </a:r>
              <a:endParaRPr lang="en-US"/>
            </a:p>
          </p:txBody>
        </p:sp>
        <p:sp>
          <p:nvSpPr>
            <p:cNvPr id="34824" name="Text Box 2"/>
            <p:cNvSpPr txBox="1">
              <a:spLocks noChangeArrowheads="1"/>
            </p:cNvSpPr>
            <p:nvPr/>
          </p:nvSpPr>
          <p:spPr bwMode="auto">
            <a:xfrm>
              <a:off x="2056" y="2268"/>
              <a:ext cx="2036" cy="1225"/>
            </a:xfrm>
            <a:prstGeom prst="rect">
              <a:avLst/>
            </a:prstGeom>
            <a:solidFill>
              <a:srgbClr val="4BACC6"/>
            </a:solidFill>
            <a:ln w="25400">
              <a:solidFill>
                <a:srgbClr val="205867"/>
              </a:solidFill>
              <a:miter lim="800000"/>
              <a:headEnd/>
              <a:tailEnd/>
            </a:ln>
          </p:spPr>
          <p:txBody>
            <a:bodyPr/>
            <a:lstStyle/>
            <a:p>
              <a:pPr>
                <a:spcAft>
                  <a:spcPts val="1000"/>
                </a:spcAft>
              </a:pPr>
              <a:r>
                <a:rPr lang="en-CA" sz="1400" b="1">
                  <a:latin typeface="Calibri" pitchFamily="34" charset="0"/>
                </a:rPr>
                <a:t>PRELIMINARY ANALYSIS</a:t>
              </a:r>
              <a:endParaRPr lang="en-US"/>
            </a:p>
          </p:txBody>
        </p:sp>
        <p:sp>
          <p:nvSpPr>
            <p:cNvPr id="34825" name="Text Box 6"/>
            <p:cNvSpPr txBox="1">
              <a:spLocks noChangeArrowheads="1"/>
            </p:cNvSpPr>
            <p:nvPr/>
          </p:nvSpPr>
          <p:spPr bwMode="auto">
            <a:xfrm>
              <a:off x="4432" y="3338"/>
              <a:ext cx="1848" cy="1037"/>
            </a:xfrm>
            <a:prstGeom prst="rect">
              <a:avLst/>
            </a:prstGeom>
            <a:solidFill>
              <a:srgbClr val="4BACC6"/>
            </a:solidFill>
            <a:ln w="25400">
              <a:solidFill>
                <a:srgbClr val="205867"/>
              </a:solidFill>
              <a:miter lim="800000"/>
              <a:headEnd/>
              <a:tailEnd/>
            </a:ln>
          </p:spPr>
          <p:txBody>
            <a:bodyPr/>
            <a:lstStyle/>
            <a:p>
              <a:pPr>
                <a:spcAft>
                  <a:spcPts val="1000"/>
                </a:spcAft>
              </a:pPr>
              <a:r>
                <a:rPr lang="en-CA" sz="1400" b="1" dirty="0">
                  <a:latin typeface="Calibri" pitchFamily="34" charset="0"/>
                </a:rPr>
                <a:t>RISK ESTIMATION</a:t>
              </a:r>
            </a:p>
            <a:p>
              <a:endParaRPr lang="en-US" dirty="0"/>
            </a:p>
          </p:txBody>
        </p:sp>
        <p:sp>
          <p:nvSpPr>
            <p:cNvPr id="34826" name="Text Box 8"/>
            <p:cNvSpPr txBox="1">
              <a:spLocks noChangeArrowheads="1"/>
            </p:cNvSpPr>
            <p:nvPr/>
          </p:nvSpPr>
          <p:spPr bwMode="auto">
            <a:xfrm>
              <a:off x="6660" y="4211"/>
              <a:ext cx="1859" cy="1301"/>
            </a:xfrm>
            <a:prstGeom prst="rect">
              <a:avLst/>
            </a:prstGeom>
            <a:solidFill>
              <a:srgbClr val="4BACC6"/>
            </a:solidFill>
            <a:ln w="25400">
              <a:solidFill>
                <a:srgbClr val="205867"/>
              </a:solidFill>
              <a:miter lim="800000"/>
              <a:headEnd/>
              <a:tailEnd/>
            </a:ln>
          </p:spPr>
          <p:txBody>
            <a:bodyPr/>
            <a:lstStyle/>
            <a:p>
              <a:pPr>
                <a:spcAft>
                  <a:spcPts val="1000"/>
                </a:spcAft>
              </a:pPr>
              <a:r>
                <a:rPr lang="en-CA" sz="1400" b="1">
                  <a:latin typeface="Calibri" pitchFamily="34" charset="0"/>
                </a:rPr>
                <a:t>RISK </a:t>
              </a:r>
            </a:p>
            <a:p>
              <a:pPr>
                <a:spcAft>
                  <a:spcPts val="1000"/>
                </a:spcAft>
              </a:pPr>
              <a:r>
                <a:rPr lang="en-CA" sz="1400" b="1">
                  <a:latin typeface="Calibri" pitchFamily="34" charset="0"/>
                </a:rPr>
                <a:t>EVALUATION</a:t>
              </a:r>
              <a:endParaRPr lang="en-US"/>
            </a:p>
          </p:txBody>
        </p:sp>
        <p:sp>
          <p:nvSpPr>
            <p:cNvPr id="34827" name="Text Box 10"/>
            <p:cNvSpPr txBox="1">
              <a:spLocks noChangeArrowheads="1"/>
            </p:cNvSpPr>
            <p:nvPr/>
          </p:nvSpPr>
          <p:spPr bwMode="auto">
            <a:xfrm>
              <a:off x="8972" y="5204"/>
              <a:ext cx="1979" cy="2086"/>
            </a:xfrm>
            <a:prstGeom prst="rect">
              <a:avLst/>
            </a:prstGeom>
            <a:solidFill>
              <a:srgbClr val="4BACC6"/>
            </a:solidFill>
            <a:ln w="25400">
              <a:solidFill>
                <a:srgbClr val="205867"/>
              </a:solidFill>
              <a:miter lim="800000"/>
              <a:headEnd/>
              <a:tailEnd/>
            </a:ln>
          </p:spPr>
          <p:txBody>
            <a:bodyPr/>
            <a:lstStyle/>
            <a:p>
              <a:pPr>
                <a:spcAft>
                  <a:spcPts val="1000"/>
                </a:spcAft>
              </a:pPr>
              <a:r>
                <a:rPr lang="en-CA" sz="1400" b="1">
                  <a:latin typeface="Calibri" pitchFamily="34" charset="0"/>
                </a:rPr>
                <a:t>ADAPTATION MEASURES OR RISK CONTROLS</a:t>
              </a:r>
              <a:endParaRPr lang="en-US"/>
            </a:p>
          </p:txBody>
        </p:sp>
        <p:sp>
          <p:nvSpPr>
            <p:cNvPr id="34828" name="Text Box 12"/>
            <p:cNvSpPr txBox="1">
              <a:spLocks noChangeArrowheads="1"/>
            </p:cNvSpPr>
            <p:nvPr/>
          </p:nvSpPr>
          <p:spPr bwMode="auto">
            <a:xfrm>
              <a:off x="11244" y="7113"/>
              <a:ext cx="2419" cy="1409"/>
            </a:xfrm>
            <a:prstGeom prst="rect">
              <a:avLst/>
            </a:prstGeom>
            <a:solidFill>
              <a:srgbClr val="4BACC6"/>
            </a:solidFill>
            <a:ln w="25400">
              <a:solidFill>
                <a:srgbClr val="205867"/>
              </a:solidFill>
              <a:miter lim="800000"/>
              <a:headEnd/>
              <a:tailEnd/>
            </a:ln>
          </p:spPr>
          <p:txBody>
            <a:bodyPr/>
            <a:lstStyle/>
            <a:p>
              <a:pPr>
                <a:spcAft>
                  <a:spcPts val="1000"/>
                </a:spcAft>
              </a:pPr>
              <a:r>
                <a:rPr lang="en-CA" sz="1400" b="1">
                  <a:latin typeface="Calibri" pitchFamily="34" charset="0"/>
                </a:rPr>
                <a:t>IMPLEMENTATION AND MONITORING</a:t>
              </a:r>
              <a:endParaRPr lang="en-US"/>
            </a:p>
          </p:txBody>
        </p:sp>
        <p:cxnSp>
          <p:nvCxnSpPr>
            <p:cNvPr id="12" name="Straight Arrow Connector 17"/>
            <p:cNvCxnSpPr>
              <a:cxnSpLocks noChangeShapeType="1"/>
            </p:cNvCxnSpPr>
            <p:nvPr/>
          </p:nvCxnSpPr>
          <p:spPr bwMode="auto">
            <a:xfrm>
              <a:off x="3894" y="3436"/>
              <a:ext cx="419" cy="3"/>
            </a:xfrm>
            <a:prstGeom prst="bentConnector3">
              <a:avLst>
                <a:gd name="adj1" fmla="val 50000"/>
              </a:avLst>
            </a:prstGeom>
            <a:noFill/>
            <a:ln w="38100">
              <a:solidFill>
                <a:srgbClr val="000000"/>
              </a:solidFill>
              <a:miter lim="800000"/>
              <a:headEnd/>
              <a:tailEnd type="arrow" w="med" len="med"/>
            </a:ln>
            <a:effectLst>
              <a:outerShdw dist="23000" dir="5400000" rotWithShape="0">
                <a:srgbClr val="000000">
                  <a:alpha val="34998"/>
                </a:srgbClr>
              </a:outerShdw>
            </a:effectLst>
          </p:spPr>
        </p:cxnSp>
        <p:cxnSp>
          <p:nvCxnSpPr>
            <p:cNvPr id="13" name="Straight Arrow Connector 18"/>
            <p:cNvCxnSpPr>
              <a:cxnSpLocks noChangeShapeType="1"/>
            </p:cNvCxnSpPr>
            <p:nvPr/>
          </p:nvCxnSpPr>
          <p:spPr bwMode="auto">
            <a:xfrm>
              <a:off x="1431" y="2367"/>
              <a:ext cx="624" cy="0"/>
            </a:xfrm>
            <a:prstGeom prst="bentConnector3">
              <a:avLst>
                <a:gd name="adj1" fmla="val 49921"/>
              </a:avLst>
            </a:prstGeom>
            <a:noFill/>
            <a:ln w="38100">
              <a:solidFill>
                <a:srgbClr val="000000"/>
              </a:solidFill>
              <a:miter lim="800000"/>
              <a:headEnd/>
              <a:tailEnd type="arrow" w="med" len="med"/>
            </a:ln>
            <a:effectLst>
              <a:outerShdw dist="23000" dir="5400000" rotWithShape="0">
                <a:srgbClr val="000000">
                  <a:alpha val="34998"/>
                </a:srgbClr>
              </a:outerShdw>
            </a:effectLst>
          </p:spPr>
        </p:cxnSp>
        <p:cxnSp>
          <p:nvCxnSpPr>
            <p:cNvPr id="14" name="Straight Arrow Connector 19"/>
            <p:cNvCxnSpPr>
              <a:cxnSpLocks noChangeShapeType="1"/>
            </p:cNvCxnSpPr>
            <p:nvPr/>
          </p:nvCxnSpPr>
          <p:spPr bwMode="auto">
            <a:xfrm>
              <a:off x="6037" y="4298"/>
              <a:ext cx="527" cy="0"/>
            </a:xfrm>
            <a:prstGeom prst="bentConnector3">
              <a:avLst>
                <a:gd name="adj1" fmla="val 49903"/>
              </a:avLst>
            </a:prstGeom>
            <a:noFill/>
            <a:ln w="38100">
              <a:solidFill>
                <a:srgbClr val="000000"/>
              </a:solidFill>
              <a:miter lim="800000"/>
              <a:headEnd/>
              <a:tailEnd type="arrow" w="med" len="med"/>
            </a:ln>
            <a:effectLst>
              <a:outerShdw dist="23000" dir="5400000" rotWithShape="0">
                <a:srgbClr val="000000">
                  <a:alpha val="34998"/>
                </a:srgbClr>
              </a:outerShdw>
            </a:effectLst>
          </p:spPr>
        </p:cxnSp>
        <p:cxnSp>
          <p:nvCxnSpPr>
            <p:cNvPr id="15" name="Straight Arrow Connector 20"/>
            <p:cNvCxnSpPr>
              <a:cxnSpLocks noChangeShapeType="1"/>
            </p:cNvCxnSpPr>
            <p:nvPr/>
          </p:nvCxnSpPr>
          <p:spPr bwMode="auto">
            <a:xfrm>
              <a:off x="8451" y="5411"/>
              <a:ext cx="519" cy="0"/>
            </a:xfrm>
            <a:prstGeom prst="bentConnector3">
              <a:avLst>
                <a:gd name="adj1" fmla="val 49903"/>
              </a:avLst>
            </a:prstGeom>
            <a:noFill/>
            <a:ln w="38100">
              <a:solidFill>
                <a:srgbClr val="000000"/>
              </a:solidFill>
              <a:miter lim="800000"/>
              <a:headEnd/>
              <a:tailEnd type="arrow" w="med" len="med"/>
            </a:ln>
            <a:effectLst>
              <a:outerShdw dist="23000" dir="5400000" rotWithShape="0">
                <a:srgbClr val="000000">
                  <a:alpha val="34998"/>
                </a:srgbClr>
              </a:outerShdw>
            </a:effectLst>
          </p:spPr>
        </p:cxnSp>
        <p:cxnSp>
          <p:nvCxnSpPr>
            <p:cNvPr id="16" name="Straight Arrow Connector 21"/>
            <p:cNvCxnSpPr>
              <a:cxnSpLocks noChangeShapeType="1"/>
            </p:cNvCxnSpPr>
            <p:nvPr/>
          </p:nvCxnSpPr>
          <p:spPr bwMode="auto">
            <a:xfrm>
              <a:off x="10791" y="7199"/>
              <a:ext cx="452" cy="0"/>
            </a:xfrm>
            <a:prstGeom prst="bentConnector3">
              <a:avLst>
                <a:gd name="adj1" fmla="val 50000"/>
              </a:avLst>
            </a:prstGeom>
            <a:noFill/>
            <a:ln w="38100">
              <a:solidFill>
                <a:srgbClr val="000000"/>
              </a:solidFill>
              <a:miter lim="800000"/>
              <a:headEnd/>
              <a:tailEnd type="arrow" w="med" len="med"/>
            </a:ln>
            <a:effectLst>
              <a:outerShdw dist="23000" dir="5400000" rotWithShape="0">
                <a:srgbClr val="000000">
                  <a:alpha val="34998"/>
                </a:srgbClr>
              </a:outerShdw>
            </a:effectLst>
          </p:spPr>
        </p:cxnSp>
      </p:grpSp>
      <p:sp>
        <p:nvSpPr>
          <p:cNvPr id="34820" name="TextBox 17"/>
          <p:cNvSpPr txBox="1">
            <a:spLocks noChangeArrowheads="1"/>
          </p:cNvSpPr>
          <p:nvPr/>
        </p:nvSpPr>
        <p:spPr bwMode="auto">
          <a:xfrm>
            <a:off x="261938" y="5848350"/>
            <a:ext cx="6067425" cy="615950"/>
          </a:xfrm>
          <a:prstGeom prst="rect">
            <a:avLst/>
          </a:prstGeom>
          <a:noFill/>
          <a:ln w="9525">
            <a:noFill/>
            <a:miter lim="800000"/>
            <a:headEnd/>
            <a:tailEnd/>
          </a:ln>
        </p:spPr>
        <p:txBody>
          <a:bodyPr>
            <a:spAutoFit/>
          </a:bodyPr>
          <a:lstStyle/>
          <a:p>
            <a:pPr algn="ctr"/>
            <a:r>
              <a:rPr lang="en-CA" b="1" dirty="0"/>
              <a:t>Source</a:t>
            </a:r>
            <a:r>
              <a:rPr lang="en-CA" dirty="0"/>
              <a:t>: </a:t>
            </a:r>
            <a:r>
              <a:rPr lang="en-CA" sz="1600" i="1" dirty="0"/>
              <a:t>Adapting to Climate Change: A Risk Based Guide for Local Governments in British Columbia, Vol. 1. Black et al., 2010</a:t>
            </a:r>
          </a:p>
        </p:txBody>
      </p:sp>
      <p:sp>
        <p:nvSpPr>
          <p:cNvPr id="34821" name="TextBox 16"/>
          <p:cNvSpPr txBox="1">
            <a:spLocks noChangeArrowheads="1"/>
          </p:cNvSpPr>
          <p:nvPr/>
        </p:nvSpPr>
        <p:spPr bwMode="auto">
          <a:xfrm>
            <a:off x="1115616" y="4293096"/>
            <a:ext cx="2724150" cy="1015663"/>
          </a:xfrm>
          <a:prstGeom prst="rect">
            <a:avLst/>
          </a:prstGeom>
          <a:noFill/>
          <a:ln w="9525">
            <a:noFill/>
            <a:miter lim="800000"/>
            <a:headEnd/>
            <a:tailEnd/>
          </a:ln>
        </p:spPr>
        <p:txBody>
          <a:bodyPr>
            <a:spAutoFit/>
          </a:bodyPr>
          <a:lstStyle/>
          <a:p>
            <a:r>
              <a:rPr lang="en-CA" sz="2000" dirty="0">
                <a:latin typeface="+mn-lt"/>
              </a:rPr>
              <a:t>March 7</a:t>
            </a:r>
            <a:r>
              <a:rPr lang="en-CA" sz="2000" baseline="30000" dirty="0">
                <a:latin typeface="+mn-lt"/>
              </a:rPr>
              <a:t>th</a:t>
            </a:r>
            <a:r>
              <a:rPr lang="en-CA" sz="2000" dirty="0">
                <a:latin typeface="+mn-lt"/>
              </a:rPr>
              <a:t>  Brandon workshop planned to go through steps 2-5</a:t>
            </a:r>
          </a:p>
        </p:txBody>
      </p:sp>
      <p:sp>
        <p:nvSpPr>
          <p:cNvPr id="34822" name="TextBox 17"/>
          <p:cNvSpPr txBox="1">
            <a:spLocks noChangeArrowheads="1"/>
          </p:cNvSpPr>
          <p:nvPr/>
        </p:nvSpPr>
        <p:spPr bwMode="auto">
          <a:xfrm>
            <a:off x="5765800" y="2060848"/>
            <a:ext cx="2722563" cy="1938992"/>
          </a:xfrm>
          <a:prstGeom prst="rect">
            <a:avLst/>
          </a:prstGeom>
          <a:noFill/>
          <a:ln w="9525">
            <a:noFill/>
            <a:miter lim="800000"/>
            <a:headEnd/>
            <a:tailEnd/>
          </a:ln>
        </p:spPr>
        <p:txBody>
          <a:bodyPr>
            <a:spAutoFit/>
          </a:bodyPr>
          <a:lstStyle/>
          <a:p>
            <a:r>
              <a:rPr lang="en-CA" sz="2400" dirty="0">
                <a:latin typeface="+mn-lt"/>
              </a:rPr>
              <a:t>Final report end of March on lessons learned, recommended next steps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1675"/>
            <a:ext cx="8229600" cy="1143000"/>
          </a:xfrm>
        </p:spPr>
        <p:txBody>
          <a:bodyPr>
            <a:noAutofit/>
          </a:bodyPr>
          <a:lstStyle/>
          <a:p>
            <a:r>
              <a:rPr lang="en-CA" sz="3400" dirty="0" smtClean="0">
                <a:cs typeface="Arial" pitchFamily="34" charset="0"/>
              </a:rPr>
              <a:t>Provincial Planning on Adaptation for Excessive Moisture in the Interlake Region of Manitoba</a:t>
            </a:r>
            <a:endParaRPr lang="en-CA" sz="3400" dirty="0" smtClean="0"/>
          </a:p>
        </p:txBody>
      </p:sp>
      <p:sp>
        <p:nvSpPr>
          <p:cNvPr id="35843" name="Content Placeholder 2"/>
          <p:cNvSpPr>
            <a:spLocks noGrp="1"/>
          </p:cNvSpPr>
          <p:nvPr>
            <p:ph idx="1"/>
          </p:nvPr>
        </p:nvSpPr>
        <p:spPr>
          <a:xfrm>
            <a:off x="7129016" y="2349500"/>
            <a:ext cx="2195512" cy="3632200"/>
          </a:xfrm>
        </p:spPr>
        <p:txBody>
          <a:bodyPr/>
          <a:lstStyle/>
          <a:p>
            <a:pPr marL="0" indent="0">
              <a:buFont typeface="Arial" pitchFamily="34" charset="0"/>
              <a:buNone/>
            </a:pPr>
            <a:r>
              <a:rPr lang="en-CA" b="1" dirty="0" smtClean="0"/>
              <a:t>Study Area: </a:t>
            </a:r>
            <a:r>
              <a:rPr lang="en-CA" dirty="0" smtClean="0"/>
              <a:t>Icelandic River Watershed</a:t>
            </a:r>
          </a:p>
        </p:txBody>
      </p:sp>
      <p:pic>
        <p:nvPicPr>
          <p:cNvPr id="35844" name="Picture 2"/>
          <p:cNvPicPr>
            <a:picLocks noChangeAspect="1"/>
          </p:cNvPicPr>
          <p:nvPr/>
        </p:nvPicPr>
        <p:blipFill>
          <a:blip r:embed="rId2" cstate="print"/>
          <a:srcRect l="2371" t="11578" r="2538" b="3854"/>
          <a:stretch>
            <a:fillRect/>
          </a:stretch>
        </p:blipFill>
        <p:spPr bwMode="auto">
          <a:xfrm>
            <a:off x="205705" y="1988840"/>
            <a:ext cx="6886575" cy="47323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48680"/>
            <a:ext cx="8229600" cy="1143000"/>
          </a:xfrm>
        </p:spPr>
        <p:txBody>
          <a:bodyPr>
            <a:normAutofit/>
          </a:bodyPr>
          <a:lstStyle/>
          <a:p>
            <a:r>
              <a:rPr lang="en-US" sz="4400" dirty="0" smtClean="0"/>
              <a:t>Project Objectives</a:t>
            </a:r>
            <a:endParaRPr lang="en-CA" sz="4400" dirty="0" smtClean="0"/>
          </a:p>
        </p:txBody>
      </p:sp>
      <p:sp>
        <p:nvSpPr>
          <p:cNvPr id="3" name="Content Placeholder 2"/>
          <p:cNvSpPr>
            <a:spLocks noGrp="1"/>
          </p:cNvSpPr>
          <p:nvPr>
            <p:ph idx="1"/>
          </p:nvPr>
        </p:nvSpPr>
        <p:spPr/>
        <p:txBody>
          <a:bodyPr/>
          <a:lstStyle/>
          <a:p>
            <a:pPr marL="457200" indent="-457200" eaLnBrk="1" hangingPunct="1">
              <a:buFontTx/>
              <a:buAutoNum type="arabicPeriod"/>
              <a:defRPr/>
            </a:pPr>
            <a:r>
              <a:rPr lang="en-CA" dirty="0" smtClean="0"/>
              <a:t>Evaluate risks from excess moisture on farmlands</a:t>
            </a:r>
          </a:p>
          <a:p>
            <a:pPr marL="457200" indent="-457200" eaLnBrk="1" hangingPunct="1">
              <a:buFontTx/>
              <a:buAutoNum type="arabicPeriod"/>
              <a:defRPr/>
            </a:pPr>
            <a:r>
              <a:rPr lang="en-CA" dirty="0" smtClean="0"/>
              <a:t>Identify potential climate effects associated with modelling scenarios</a:t>
            </a:r>
          </a:p>
          <a:p>
            <a:pPr marL="457200" indent="-457200" eaLnBrk="1" hangingPunct="1">
              <a:buFontTx/>
              <a:buAutoNum type="arabicPeriod"/>
              <a:defRPr/>
            </a:pPr>
            <a:r>
              <a:rPr lang="en-CA" dirty="0" smtClean="0"/>
              <a:t>Prepare recommendations to assist in development of a Provincial EM strategy</a:t>
            </a:r>
          </a:p>
          <a:p>
            <a:pPr>
              <a:buFont typeface="Arial" charset="0"/>
              <a:buChar char="•"/>
              <a:defRPr/>
            </a:pP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8080" y="692696"/>
            <a:ext cx="8534400" cy="1066800"/>
          </a:xfrm>
        </p:spPr>
        <p:txBody>
          <a:bodyPr>
            <a:normAutofit/>
          </a:bodyPr>
          <a:lstStyle/>
          <a:p>
            <a:pPr eaLnBrk="1" hangingPunct="1"/>
            <a:r>
              <a:rPr lang="en-US" dirty="0" smtClean="0"/>
              <a:t>ARD Progress on Adaptation</a:t>
            </a:r>
          </a:p>
        </p:txBody>
      </p:sp>
      <p:sp>
        <p:nvSpPr>
          <p:cNvPr id="13315" name="Content Placeholder 2"/>
          <p:cNvSpPr>
            <a:spLocks noGrp="1"/>
          </p:cNvSpPr>
          <p:nvPr>
            <p:ph idx="1"/>
          </p:nvPr>
        </p:nvSpPr>
        <p:spPr>
          <a:xfrm>
            <a:off x="301625" y="1916832"/>
            <a:ext cx="8504238" cy="3635896"/>
          </a:xfrm>
        </p:spPr>
        <p:txBody>
          <a:bodyPr/>
          <a:lstStyle/>
          <a:p>
            <a:r>
              <a:rPr lang="en-US" b="1" dirty="0" smtClean="0"/>
              <a:t>ARD has:</a:t>
            </a:r>
          </a:p>
          <a:p>
            <a:pPr lvl="1"/>
            <a:r>
              <a:rPr lang="en-US" dirty="0" smtClean="0"/>
              <a:t>Established a near real time Ag weather station network </a:t>
            </a:r>
          </a:p>
          <a:p>
            <a:pPr lvl="1"/>
            <a:r>
              <a:rPr lang="en-US" dirty="0" smtClean="0"/>
              <a:t>Implemented a state of the art quality control program</a:t>
            </a:r>
          </a:p>
          <a:p>
            <a:pPr lvl="1"/>
            <a:r>
              <a:rPr lang="en-US" dirty="0" smtClean="0"/>
              <a:t>Established a provincial drought and excessive moisture monitoring model which forms the basis for addressing agricultural risk management related adaptation issues in the province and beyond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48680"/>
            <a:ext cx="8229600" cy="1143000"/>
          </a:xfrm>
        </p:spPr>
        <p:txBody>
          <a:bodyPr>
            <a:normAutofit/>
          </a:bodyPr>
          <a:lstStyle/>
          <a:p>
            <a:r>
              <a:rPr lang="en-US" sz="4400" dirty="0" smtClean="0"/>
              <a:t>Consultation – Preliminary Findings</a:t>
            </a:r>
            <a:endParaRPr lang="en-CA" sz="4400" dirty="0" smtClean="0"/>
          </a:p>
        </p:txBody>
      </p:sp>
      <p:sp>
        <p:nvSpPr>
          <p:cNvPr id="37891" name="Content Placeholder 2"/>
          <p:cNvSpPr>
            <a:spLocks noGrp="1"/>
          </p:cNvSpPr>
          <p:nvPr>
            <p:ph idx="1"/>
          </p:nvPr>
        </p:nvSpPr>
        <p:spPr/>
        <p:txBody>
          <a:bodyPr/>
          <a:lstStyle/>
          <a:p>
            <a:pPr eaLnBrk="1" hangingPunct="1"/>
            <a:r>
              <a:rPr lang="en-US" b="1" dirty="0" smtClean="0"/>
              <a:t>Weather Observations: </a:t>
            </a:r>
          </a:p>
          <a:p>
            <a:pPr lvl="1" eaLnBrk="1" hangingPunct="1"/>
            <a:r>
              <a:rPr lang="en-US" dirty="0" smtClean="0"/>
              <a:t>Increased flooding and droughts</a:t>
            </a:r>
          </a:p>
          <a:p>
            <a:pPr lvl="1" eaLnBrk="1" hangingPunct="1"/>
            <a:r>
              <a:rPr lang="en-US" dirty="0" smtClean="0"/>
              <a:t>Higher frequency of heavy rainfall events</a:t>
            </a:r>
          </a:p>
          <a:p>
            <a:pPr lvl="1" eaLnBrk="1" hangingPunct="1"/>
            <a:r>
              <a:rPr lang="en-US" dirty="0" smtClean="0"/>
              <a:t>Changes in the length of seasons</a:t>
            </a:r>
          </a:p>
          <a:p>
            <a:pPr eaLnBrk="1" hangingPunct="1"/>
            <a:r>
              <a:rPr lang="en-US" b="1" dirty="0" smtClean="0"/>
              <a:t>Observed Effects:</a:t>
            </a:r>
          </a:p>
          <a:p>
            <a:pPr lvl="1" eaLnBrk="1" hangingPunct="1"/>
            <a:r>
              <a:rPr lang="en-US" dirty="0" smtClean="0"/>
              <a:t>Loss of crop production</a:t>
            </a:r>
          </a:p>
          <a:p>
            <a:pPr lvl="1" eaLnBrk="1" hangingPunct="1"/>
            <a:r>
              <a:rPr lang="en-US" dirty="0" smtClean="0"/>
              <a:t>Loss of prime agricultural land</a:t>
            </a:r>
          </a:p>
          <a:p>
            <a:pPr lvl="1" eaLnBrk="1" hangingPunct="1"/>
            <a:r>
              <a:rPr lang="en-US" dirty="0" smtClean="0"/>
              <a:t>Changes to they types of crops grown</a:t>
            </a:r>
          </a:p>
          <a:p>
            <a:pPr lvl="1" eaLnBrk="1" hangingPunct="1"/>
            <a:r>
              <a:rPr lang="en-US" dirty="0" smtClean="0"/>
              <a:t>Displaced wildlife</a:t>
            </a:r>
          </a:p>
          <a:p>
            <a:endParaRPr lang="en-CA"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48680"/>
            <a:ext cx="8229600" cy="1143000"/>
          </a:xfrm>
        </p:spPr>
        <p:txBody>
          <a:bodyPr>
            <a:normAutofit/>
          </a:bodyPr>
          <a:lstStyle/>
          <a:p>
            <a:r>
              <a:rPr lang="en-US" sz="4400" dirty="0" smtClean="0"/>
              <a:t>Consultation – Preliminary Findings</a:t>
            </a:r>
            <a:endParaRPr lang="en-CA" sz="4400" dirty="0" smtClean="0"/>
          </a:p>
        </p:txBody>
      </p:sp>
      <p:sp>
        <p:nvSpPr>
          <p:cNvPr id="38915" name="Content Placeholder 2"/>
          <p:cNvSpPr>
            <a:spLocks noGrp="1"/>
          </p:cNvSpPr>
          <p:nvPr>
            <p:ph idx="1"/>
          </p:nvPr>
        </p:nvSpPr>
        <p:spPr/>
        <p:txBody>
          <a:bodyPr/>
          <a:lstStyle/>
          <a:p>
            <a:pPr eaLnBrk="1" hangingPunct="1"/>
            <a:r>
              <a:rPr lang="en-US" b="1" dirty="0" smtClean="0"/>
              <a:t>Local Adaptation Strategies </a:t>
            </a:r>
          </a:p>
          <a:p>
            <a:pPr lvl="1" eaLnBrk="1" hangingPunct="1"/>
            <a:r>
              <a:rPr lang="en-US" dirty="0" smtClean="0"/>
              <a:t>Flood mitigation </a:t>
            </a:r>
          </a:p>
          <a:p>
            <a:pPr lvl="1" eaLnBrk="1" hangingPunct="1"/>
            <a:r>
              <a:rPr lang="en-US" dirty="0" smtClean="0"/>
              <a:t>Water quality protection (seal abandoned wells)</a:t>
            </a:r>
          </a:p>
          <a:p>
            <a:pPr lvl="1" eaLnBrk="1" hangingPunct="1"/>
            <a:r>
              <a:rPr lang="en-US" dirty="0" smtClean="0"/>
              <a:t>Riparian area fencing</a:t>
            </a:r>
          </a:p>
          <a:p>
            <a:pPr lvl="1" eaLnBrk="1" hangingPunct="1"/>
            <a:r>
              <a:rPr lang="en-US" dirty="0" smtClean="0"/>
              <a:t>Restoration Projects: hay land, agricultural land, Wetland Restoration Incentive Program</a:t>
            </a:r>
          </a:p>
          <a:p>
            <a:pPr eaLnBrk="1" hangingPunct="1"/>
            <a:r>
              <a:rPr lang="en-US" b="1" dirty="0" smtClean="0"/>
              <a:t>Provincial and Federal Adaptation Strategies</a:t>
            </a:r>
          </a:p>
          <a:p>
            <a:pPr lvl="1" eaLnBrk="1" hangingPunct="1"/>
            <a:r>
              <a:rPr lang="en-US" dirty="0" smtClean="0"/>
              <a:t>Financial help (e.g., </a:t>
            </a:r>
            <a:r>
              <a:rPr lang="en-US" dirty="0" err="1" smtClean="0"/>
              <a:t>agri</a:t>
            </a:r>
            <a:r>
              <a:rPr lang="en-US" dirty="0" smtClean="0"/>
              <a:t>-insurance, </a:t>
            </a:r>
            <a:r>
              <a:rPr lang="en-US" dirty="0" err="1" smtClean="0"/>
              <a:t>agri</a:t>
            </a:r>
            <a:r>
              <a:rPr lang="en-US" dirty="0" smtClean="0"/>
              <a:t>-recovery)</a:t>
            </a:r>
          </a:p>
          <a:p>
            <a:pPr>
              <a:buFont typeface="Arial" pitchFamily="34" charset="0"/>
              <a:buNone/>
            </a:pPr>
            <a:endParaRPr lang="en-CA"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Additional Questions</a:t>
            </a:r>
          </a:p>
        </p:txBody>
      </p:sp>
      <p:sp>
        <p:nvSpPr>
          <p:cNvPr id="40963" name="Content Placeholder 2"/>
          <p:cNvSpPr>
            <a:spLocks noGrp="1"/>
          </p:cNvSpPr>
          <p:nvPr>
            <p:ph idx="1"/>
          </p:nvPr>
        </p:nvSpPr>
        <p:spPr/>
        <p:txBody>
          <a:bodyPr/>
          <a:lstStyle/>
          <a:p>
            <a:pPr algn="ctr" eaLnBrk="1" hangingPunct="1">
              <a:buFont typeface="Arial" pitchFamily="34" charset="0"/>
              <a:buNone/>
            </a:pPr>
            <a:endParaRPr lang="en-US" sz="2400" smtClean="0"/>
          </a:p>
          <a:p>
            <a:pPr algn="ctr" eaLnBrk="1" hangingPunct="1">
              <a:buFont typeface="Arial" pitchFamily="34" charset="0"/>
              <a:buNone/>
            </a:pPr>
            <a:r>
              <a:rPr lang="en-US" sz="2400" smtClean="0"/>
              <a:t>Tom Harrison</a:t>
            </a:r>
          </a:p>
          <a:p>
            <a:pPr algn="ctr" eaLnBrk="1" hangingPunct="1">
              <a:buFont typeface="Arial" pitchFamily="34" charset="0"/>
              <a:buNone/>
            </a:pPr>
            <a:r>
              <a:rPr lang="en-US" sz="2400" smtClean="0"/>
              <a:t>Director, Partnerships and Plan Implementation</a:t>
            </a:r>
          </a:p>
          <a:p>
            <a:pPr algn="ctr" eaLnBrk="1" hangingPunct="1">
              <a:buFont typeface="Arial" pitchFamily="34" charset="0"/>
              <a:buNone/>
            </a:pPr>
            <a:r>
              <a:rPr lang="en-US" sz="2400" smtClean="0"/>
              <a:t>Saskatchewan Watershed Authority</a:t>
            </a:r>
          </a:p>
          <a:p>
            <a:pPr algn="ctr" eaLnBrk="1" hangingPunct="1">
              <a:buFont typeface="Arial" pitchFamily="34" charset="0"/>
              <a:buNone/>
            </a:pPr>
            <a:r>
              <a:rPr lang="en-US" sz="2400" smtClean="0"/>
              <a:t>111 Fairford St. East</a:t>
            </a:r>
          </a:p>
          <a:p>
            <a:pPr algn="ctr" eaLnBrk="1" hangingPunct="1">
              <a:buFont typeface="Arial" pitchFamily="34" charset="0"/>
              <a:buNone/>
            </a:pPr>
            <a:r>
              <a:rPr lang="en-US" sz="2400" smtClean="0"/>
              <a:t>Moose Jaw, SK S6H 7X9</a:t>
            </a:r>
          </a:p>
          <a:p>
            <a:pPr algn="ctr" eaLnBrk="1" hangingPunct="1">
              <a:buFont typeface="Arial" pitchFamily="34" charset="0"/>
              <a:buNone/>
            </a:pPr>
            <a:r>
              <a:rPr lang="en-US" sz="2400" smtClean="0"/>
              <a:t>e.</a:t>
            </a:r>
            <a:r>
              <a:rPr lang="en-US" sz="2400" smtClean="0">
                <a:solidFill>
                  <a:srgbClr val="0070C0"/>
                </a:solidFill>
              </a:rPr>
              <a:t> </a:t>
            </a:r>
            <a:r>
              <a:rPr lang="en-US" sz="2400" smtClean="0"/>
              <a:t>Tom.Harrison@swa.ca</a:t>
            </a:r>
          </a:p>
          <a:p>
            <a:pPr algn="ctr" eaLnBrk="1" hangingPunct="1">
              <a:buFont typeface="Arial" pitchFamily="34" charset="0"/>
              <a:buNone/>
            </a:pPr>
            <a:r>
              <a:rPr lang="en-US" sz="2400" smtClean="0"/>
              <a:t>p. 306-536-2038</a:t>
            </a:r>
          </a:p>
          <a:p>
            <a:pPr algn="ctr" eaLnBrk="1" hangingPunct="1">
              <a:buFont typeface="Arial" pitchFamily="34" charset="0"/>
              <a:buNone/>
            </a:pPr>
            <a:endParaRPr lang="en-US" sz="4000" smtClean="0"/>
          </a:p>
          <a:p>
            <a:pPr algn="ctr" eaLnBrk="1" hangingPunct="1">
              <a:buFont typeface="Arial" pitchFamily="34" charset="0"/>
              <a:buNone/>
            </a:pPr>
            <a:endParaRPr lang="en-US" sz="4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04664"/>
            <a:ext cx="8229600" cy="1143000"/>
          </a:xfrm>
        </p:spPr>
        <p:txBody>
          <a:bodyPr/>
          <a:lstStyle/>
          <a:p>
            <a:r>
              <a:rPr lang="en-US" dirty="0" smtClean="0"/>
              <a:t>Versatile Soil Moisture Budget</a:t>
            </a:r>
          </a:p>
        </p:txBody>
      </p:sp>
      <p:sp>
        <p:nvSpPr>
          <p:cNvPr id="14339" name="Content Placeholder 2"/>
          <p:cNvSpPr>
            <a:spLocks noGrp="1"/>
          </p:cNvSpPr>
          <p:nvPr>
            <p:ph idx="1"/>
          </p:nvPr>
        </p:nvSpPr>
        <p:spPr>
          <a:xfrm>
            <a:off x="301625" y="1665312"/>
            <a:ext cx="8504238" cy="4572000"/>
          </a:xfrm>
        </p:spPr>
        <p:txBody>
          <a:bodyPr>
            <a:normAutofit/>
          </a:bodyPr>
          <a:lstStyle/>
          <a:p>
            <a:pPr marL="514350" indent="-514350">
              <a:buNone/>
              <a:defRPr/>
            </a:pPr>
            <a:r>
              <a:rPr lang="en-US" sz="2800" b="1" dirty="0" smtClean="0"/>
              <a:t>Two part project:</a:t>
            </a:r>
          </a:p>
          <a:p>
            <a:pPr marL="514350" indent="-514350" eaLnBrk="1" hangingPunct="1">
              <a:buFont typeface="+mj-lt"/>
              <a:buAutoNum type="arabicPeriod"/>
              <a:defRPr/>
            </a:pPr>
            <a:r>
              <a:rPr lang="en-US" dirty="0" smtClean="0"/>
              <a:t>Performance Evaluation of Versatile Soil Moisture Budget (VSMB) Model Components (-energy and soil water balance during the growing seasons) </a:t>
            </a:r>
          </a:p>
          <a:p>
            <a:pPr marL="514350" indent="-514350" eaLnBrk="1" hangingPunct="1">
              <a:buFont typeface="+mj-lt"/>
              <a:buAutoNum type="arabicPeriod"/>
              <a:defRPr/>
            </a:pPr>
            <a:endParaRPr lang="en-US" dirty="0" smtClean="0"/>
          </a:p>
          <a:p>
            <a:pPr marL="514350" indent="-514350" eaLnBrk="1" hangingPunct="1">
              <a:buFont typeface="+mj-lt"/>
              <a:buAutoNum type="arabicPeriod"/>
              <a:defRPr/>
            </a:pPr>
            <a:r>
              <a:rPr lang="en-US" dirty="0" smtClean="0"/>
              <a:t>Development and Implementation of Snow and Frozen Soil Algorithms in Versatile Soil Moisture Budget (VSMB) Model (snow accumulation and melt during the cold season)</a:t>
            </a:r>
          </a:p>
          <a:p>
            <a:pPr marL="514350" indent="-514350" eaLnBrk="1" hangingPunct="1">
              <a:buFont typeface="+mj-lt"/>
              <a:buAutoNum type="arabicPeriod"/>
              <a:defRPr/>
            </a:pPr>
            <a:endParaRPr lang="en-US" dirty="0" smtClean="0"/>
          </a:p>
          <a:p>
            <a:pPr eaLnBrk="1" hangingPunct="1">
              <a:buFont typeface="Arial" charset="0"/>
              <a:buChar char="•"/>
              <a:defRPr/>
            </a:pPr>
            <a:endParaRPr lang="en-US" dirty="0" smtClean="0"/>
          </a:p>
          <a:p>
            <a:pPr eaLnBrk="1" hangingPunct="1">
              <a:buFont typeface="Wingdings 2" pitchFamily="18" charset="2"/>
              <a:buNone/>
              <a:defRPr/>
            </a:pPr>
            <a:endParaRPr lang="en-US" dirty="0" smtClean="0"/>
          </a:p>
          <a:p>
            <a:pPr eaLnBrk="1" hangingPunct="1">
              <a:buFont typeface="Arial" charset="0"/>
              <a:buChar char="•"/>
              <a:defRPr/>
            </a:pPr>
            <a:endParaRPr lang="en-US" dirty="0" smtClean="0"/>
          </a:p>
          <a:p>
            <a:pPr eaLnBrk="1" hangingPunct="1">
              <a:buFont typeface="Arial" charset="0"/>
              <a:buChar cha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28625" y="613137"/>
            <a:ext cx="4503415" cy="1077218"/>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altLang="ja-JP" sz="3200" dirty="0">
                <a:solidFill>
                  <a:schemeClr val="tx2"/>
                </a:solidFill>
                <a:cs typeface="ＭＳ Ｐゴシック"/>
              </a:rPr>
              <a:t>VSMB and Field Testing: Calgary Site</a:t>
            </a:r>
          </a:p>
        </p:txBody>
      </p:sp>
      <p:grpSp>
        <p:nvGrpSpPr>
          <p:cNvPr id="8195" name="Group 3"/>
          <p:cNvGrpSpPr>
            <a:grpSpLocks/>
          </p:cNvGrpSpPr>
          <p:nvPr/>
        </p:nvGrpSpPr>
        <p:grpSpPr bwMode="auto">
          <a:xfrm>
            <a:off x="345380" y="1738461"/>
            <a:ext cx="3938588" cy="4714875"/>
            <a:chOff x="3750" y="1075"/>
            <a:chExt cx="2481" cy="2970"/>
          </a:xfrm>
        </p:grpSpPr>
        <p:sp>
          <p:nvSpPr>
            <p:cNvPr id="8202" name="Text Box 4"/>
            <p:cNvSpPr txBox="1">
              <a:spLocks noChangeArrowheads="1"/>
            </p:cNvSpPr>
            <p:nvPr/>
          </p:nvSpPr>
          <p:spPr bwMode="auto">
            <a:xfrm>
              <a:off x="5472" y="1508"/>
              <a:ext cx="759" cy="288"/>
            </a:xfrm>
            <a:prstGeom prst="rect">
              <a:avLst/>
            </a:prstGeom>
            <a:noFill/>
            <a:ln w="6350">
              <a:noFill/>
              <a:prstDash val="dash"/>
              <a:miter lim="800000"/>
              <a:headEnd/>
              <a:tailEnd/>
            </a:ln>
          </p:spPr>
          <p:txBody>
            <a:bodyPr>
              <a:spAutoFit/>
            </a:bodyPr>
            <a:lstStyle/>
            <a:p>
              <a:pPr>
                <a:spcBef>
                  <a:spcPct val="50000"/>
                </a:spcBef>
              </a:pPr>
              <a:r>
                <a:rPr lang="en-CA" sz="2400" dirty="0"/>
                <a:t>runoff</a:t>
              </a:r>
              <a:endParaRPr lang="en-US" altLang="ja-JP" sz="2400" dirty="0">
                <a:cs typeface="ＭＳ Ｐゴシック"/>
              </a:endParaRPr>
            </a:p>
          </p:txBody>
        </p:sp>
        <p:sp>
          <p:nvSpPr>
            <p:cNvPr id="8203" name="Rectangle 5"/>
            <p:cNvSpPr>
              <a:spLocks noChangeAspect="1" noChangeArrowheads="1"/>
            </p:cNvSpPr>
            <p:nvPr/>
          </p:nvSpPr>
          <p:spPr bwMode="auto">
            <a:xfrm>
              <a:off x="4051" y="1941"/>
              <a:ext cx="1553" cy="1515"/>
            </a:xfrm>
            <a:prstGeom prst="rect">
              <a:avLst/>
            </a:prstGeom>
            <a:solidFill>
              <a:srgbClr val="CC9900"/>
            </a:solidFill>
            <a:ln w="12700">
              <a:noFill/>
              <a:miter lim="800000"/>
              <a:headEnd/>
              <a:tailEnd/>
            </a:ln>
          </p:spPr>
          <p:txBody>
            <a:bodyPr wrap="none" anchor="ctr"/>
            <a:lstStyle/>
            <a:p>
              <a:endParaRPr lang="en-US" dirty="0"/>
            </a:p>
          </p:txBody>
        </p:sp>
        <p:sp>
          <p:nvSpPr>
            <p:cNvPr id="8204" name="Line 6"/>
            <p:cNvSpPr>
              <a:spLocks noChangeAspect="1" noChangeShapeType="1"/>
            </p:cNvSpPr>
            <p:nvPr/>
          </p:nvSpPr>
          <p:spPr bwMode="auto">
            <a:xfrm>
              <a:off x="4062" y="1936"/>
              <a:ext cx="1539" cy="2"/>
            </a:xfrm>
            <a:prstGeom prst="line">
              <a:avLst/>
            </a:prstGeom>
            <a:noFill/>
            <a:ln w="25400">
              <a:solidFill>
                <a:schemeClr val="tx1"/>
              </a:solidFill>
              <a:round/>
              <a:headEnd/>
              <a:tailEnd/>
            </a:ln>
          </p:spPr>
          <p:txBody>
            <a:bodyPr wrap="none" anchor="ctr"/>
            <a:lstStyle/>
            <a:p>
              <a:endParaRPr lang="en-CA" dirty="0"/>
            </a:p>
          </p:txBody>
        </p:sp>
        <p:grpSp>
          <p:nvGrpSpPr>
            <p:cNvPr id="8205" name="Group 7"/>
            <p:cNvGrpSpPr>
              <a:grpSpLocks noChangeAspect="1"/>
            </p:cNvGrpSpPr>
            <p:nvPr/>
          </p:nvGrpSpPr>
          <p:grpSpPr bwMode="auto">
            <a:xfrm>
              <a:off x="4611" y="1425"/>
              <a:ext cx="319" cy="531"/>
              <a:chOff x="3430" y="953"/>
              <a:chExt cx="153" cy="210"/>
            </a:xfrm>
          </p:grpSpPr>
          <p:sp>
            <p:nvSpPr>
              <p:cNvPr id="8238" name="Freeform 8"/>
              <p:cNvSpPr>
                <a:spLocks noChangeAspect="1"/>
              </p:cNvSpPr>
              <p:nvPr/>
            </p:nvSpPr>
            <p:spPr bwMode="auto">
              <a:xfrm>
                <a:off x="3430" y="979"/>
                <a:ext cx="83" cy="184"/>
              </a:xfrm>
              <a:custGeom>
                <a:avLst/>
                <a:gdLst>
                  <a:gd name="T0" fmla="*/ 0 w 83"/>
                  <a:gd name="T1" fmla="*/ 0 h 184"/>
                  <a:gd name="T2" fmla="*/ 25 w 83"/>
                  <a:gd name="T3" fmla="*/ 21 h 184"/>
                  <a:gd name="T4" fmla="*/ 50 w 83"/>
                  <a:gd name="T5" fmla="*/ 53 h 184"/>
                  <a:gd name="T6" fmla="*/ 65 w 83"/>
                  <a:gd name="T7" fmla="*/ 96 h 184"/>
                  <a:gd name="T8" fmla="*/ 78 w 83"/>
                  <a:gd name="T9" fmla="*/ 144 h 184"/>
                  <a:gd name="T10" fmla="*/ 82 w 83"/>
                  <a:gd name="T11" fmla="*/ 183 h 184"/>
                  <a:gd name="T12" fmla="*/ 0 60000 65536"/>
                  <a:gd name="T13" fmla="*/ 0 60000 65536"/>
                  <a:gd name="T14" fmla="*/ 0 60000 65536"/>
                  <a:gd name="T15" fmla="*/ 0 60000 65536"/>
                  <a:gd name="T16" fmla="*/ 0 60000 65536"/>
                  <a:gd name="T17" fmla="*/ 0 60000 65536"/>
                  <a:gd name="T18" fmla="*/ 0 w 83"/>
                  <a:gd name="T19" fmla="*/ 0 h 184"/>
                  <a:gd name="T20" fmla="*/ 83 w 83"/>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83" h="184">
                    <a:moveTo>
                      <a:pt x="0" y="0"/>
                    </a:moveTo>
                    <a:lnTo>
                      <a:pt x="25" y="21"/>
                    </a:lnTo>
                    <a:lnTo>
                      <a:pt x="50" y="53"/>
                    </a:lnTo>
                    <a:lnTo>
                      <a:pt x="65" y="96"/>
                    </a:lnTo>
                    <a:lnTo>
                      <a:pt x="78" y="144"/>
                    </a:lnTo>
                    <a:lnTo>
                      <a:pt x="82" y="183"/>
                    </a:lnTo>
                  </a:path>
                </a:pathLst>
              </a:custGeom>
              <a:noFill/>
              <a:ln w="25400" cap="rnd">
                <a:solidFill>
                  <a:srgbClr val="00FF00"/>
                </a:solidFill>
                <a:round/>
                <a:headEnd/>
                <a:tailEnd/>
              </a:ln>
            </p:spPr>
            <p:txBody>
              <a:bodyPr/>
              <a:lstStyle/>
              <a:p>
                <a:endParaRPr lang="en-CA" dirty="0"/>
              </a:p>
            </p:txBody>
          </p:sp>
          <p:sp>
            <p:nvSpPr>
              <p:cNvPr id="8239" name="Line 9"/>
              <p:cNvSpPr>
                <a:spLocks noChangeAspect="1" noChangeShapeType="1"/>
              </p:cNvSpPr>
              <p:nvPr/>
            </p:nvSpPr>
            <p:spPr bwMode="auto">
              <a:xfrm>
                <a:off x="3512" y="953"/>
                <a:ext cx="0" cy="200"/>
              </a:xfrm>
              <a:prstGeom prst="line">
                <a:avLst/>
              </a:prstGeom>
              <a:noFill/>
              <a:ln w="25400">
                <a:solidFill>
                  <a:srgbClr val="00FF00"/>
                </a:solidFill>
                <a:round/>
                <a:headEnd/>
                <a:tailEnd/>
              </a:ln>
            </p:spPr>
            <p:txBody>
              <a:bodyPr wrap="none" anchor="ctr"/>
              <a:lstStyle/>
              <a:p>
                <a:endParaRPr lang="en-CA" dirty="0"/>
              </a:p>
            </p:txBody>
          </p:sp>
          <p:sp>
            <p:nvSpPr>
              <p:cNvPr id="8240" name="Freeform 10"/>
              <p:cNvSpPr>
                <a:spLocks noChangeAspect="1"/>
              </p:cNvSpPr>
              <p:nvPr/>
            </p:nvSpPr>
            <p:spPr bwMode="auto">
              <a:xfrm>
                <a:off x="3513" y="980"/>
                <a:ext cx="70" cy="181"/>
              </a:xfrm>
              <a:custGeom>
                <a:avLst/>
                <a:gdLst>
                  <a:gd name="T0" fmla="*/ 69 w 70"/>
                  <a:gd name="T1" fmla="*/ 0 h 181"/>
                  <a:gd name="T2" fmla="*/ 46 w 70"/>
                  <a:gd name="T3" fmla="*/ 17 h 181"/>
                  <a:gd name="T4" fmla="*/ 33 w 70"/>
                  <a:gd name="T5" fmla="*/ 40 h 181"/>
                  <a:gd name="T6" fmla="*/ 21 w 70"/>
                  <a:gd name="T7" fmla="*/ 61 h 181"/>
                  <a:gd name="T8" fmla="*/ 12 w 70"/>
                  <a:gd name="T9" fmla="*/ 93 h 181"/>
                  <a:gd name="T10" fmla="*/ 7 w 70"/>
                  <a:gd name="T11" fmla="*/ 122 h 181"/>
                  <a:gd name="T12" fmla="*/ 2 w 70"/>
                  <a:gd name="T13" fmla="*/ 152 h 181"/>
                  <a:gd name="T14" fmla="*/ 0 w 70"/>
                  <a:gd name="T15" fmla="*/ 180 h 18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81"/>
                  <a:gd name="T26" fmla="*/ 70 w 70"/>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81">
                    <a:moveTo>
                      <a:pt x="69" y="0"/>
                    </a:moveTo>
                    <a:lnTo>
                      <a:pt x="46" y="17"/>
                    </a:lnTo>
                    <a:lnTo>
                      <a:pt x="33" y="40"/>
                    </a:lnTo>
                    <a:lnTo>
                      <a:pt x="21" y="61"/>
                    </a:lnTo>
                    <a:lnTo>
                      <a:pt x="12" y="93"/>
                    </a:lnTo>
                    <a:lnTo>
                      <a:pt x="7" y="122"/>
                    </a:lnTo>
                    <a:lnTo>
                      <a:pt x="2" y="152"/>
                    </a:lnTo>
                    <a:lnTo>
                      <a:pt x="0" y="180"/>
                    </a:lnTo>
                  </a:path>
                </a:pathLst>
              </a:custGeom>
              <a:noFill/>
              <a:ln w="25400" cap="rnd">
                <a:solidFill>
                  <a:srgbClr val="00FF00"/>
                </a:solidFill>
                <a:round/>
                <a:headEnd/>
                <a:tailEnd/>
              </a:ln>
            </p:spPr>
            <p:txBody>
              <a:bodyPr/>
              <a:lstStyle/>
              <a:p>
                <a:endParaRPr lang="en-CA" dirty="0"/>
              </a:p>
            </p:txBody>
          </p:sp>
        </p:grpSp>
        <p:grpSp>
          <p:nvGrpSpPr>
            <p:cNvPr id="8206" name="Group 11"/>
            <p:cNvGrpSpPr>
              <a:grpSpLocks noChangeAspect="1"/>
            </p:cNvGrpSpPr>
            <p:nvPr/>
          </p:nvGrpSpPr>
          <p:grpSpPr bwMode="auto">
            <a:xfrm>
              <a:off x="4614" y="1953"/>
              <a:ext cx="418" cy="1096"/>
              <a:chOff x="3456" y="1165"/>
              <a:chExt cx="135" cy="191"/>
            </a:xfrm>
          </p:grpSpPr>
          <p:sp>
            <p:nvSpPr>
              <p:cNvPr id="8232" name="Freeform 12"/>
              <p:cNvSpPr>
                <a:spLocks noChangeAspect="1"/>
              </p:cNvSpPr>
              <p:nvPr/>
            </p:nvSpPr>
            <p:spPr bwMode="auto">
              <a:xfrm>
                <a:off x="3502" y="1170"/>
                <a:ext cx="32" cy="186"/>
              </a:xfrm>
              <a:custGeom>
                <a:avLst/>
                <a:gdLst>
                  <a:gd name="T0" fmla="*/ 7 w 32"/>
                  <a:gd name="T1" fmla="*/ 0 h 186"/>
                  <a:gd name="T2" fmla="*/ 4 w 32"/>
                  <a:gd name="T3" fmla="*/ 9 h 186"/>
                  <a:gd name="T4" fmla="*/ 2 w 32"/>
                  <a:gd name="T5" fmla="*/ 15 h 186"/>
                  <a:gd name="T6" fmla="*/ 0 w 32"/>
                  <a:gd name="T7" fmla="*/ 22 h 186"/>
                  <a:gd name="T8" fmla="*/ 2 w 32"/>
                  <a:gd name="T9" fmla="*/ 32 h 186"/>
                  <a:gd name="T10" fmla="*/ 12 w 32"/>
                  <a:gd name="T11" fmla="*/ 38 h 186"/>
                  <a:gd name="T12" fmla="*/ 24 w 32"/>
                  <a:gd name="T13" fmla="*/ 49 h 186"/>
                  <a:gd name="T14" fmla="*/ 23 w 32"/>
                  <a:gd name="T15" fmla="*/ 61 h 186"/>
                  <a:gd name="T16" fmla="*/ 11 w 32"/>
                  <a:gd name="T17" fmla="*/ 77 h 186"/>
                  <a:gd name="T18" fmla="*/ 12 w 32"/>
                  <a:gd name="T19" fmla="*/ 91 h 186"/>
                  <a:gd name="T20" fmla="*/ 23 w 32"/>
                  <a:gd name="T21" fmla="*/ 107 h 186"/>
                  <a:gd name="T22" fmla="*/ 31 w 32"/>
                  <a:gd name="T23" fmla="*/ 129 h 186"/>
                  <a:gd name="T24" fmla="*/ 23 w 32"/>
                  <a:gd name="T25" fmla="*/ 148 h 186"/>
                  <a:gd name="T26" fmla="*/ 17 w 32"/>
                  <a:gd name="T27" fmla="*/ 159 h 186"/>
                  <a:gd name="T28" fmla="*/ 17 w 32"/>
                  <a:gd name="T29" fmla="*/ 175 h 186"/>
                  <a:gd name="T30" fmla="*/ 20 w 32"/>
                  <a:gd name="T31" fmla="*/ 185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86"/>
                  <a:gd name="T50" fmla="*/ 32 w 32"/>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86">
                    <a:moveTo>
                      <a:pt x="7" y="0"/>
                    </a:moveTo>
                    <a:lnTo>
                      <a:pt x="4" y="9"/>
                    </a:lnTo>
                    <a:lnTo>
                      <a:pt x="2" y="15"/>
                    </a:lnTo>
                    <a:lnTo>
                      <a:pt x="0" y="22"/>
                    </a:lnTo>
                    <a:lnTo>
                      <a:pt x="2" y="32"/>
                    </a:lnTo>
                    <a:lnTo>
                      <a:pt x="12" y="38"/>
                    </a:lnTo>
                    <a:lnTo>
                      <a:pt x="24" y="49"/>
                    </a:lnTo>
                    <a:lnTo>
                      <a:pt x="23" y="61"/>
                    </a:lnTo>
                    <a:lnTo>
                      <a:pt x="11" y="77"/>
                    </a:lnTo>
                    <a:lnTo>
                      <a:pt x="12" y="91"/>
                    </a:lnTo>
                    <a:lnTo>
                      <a:pt x="23" y="107"/>
                    </a:lnTo>
                    <a:lnTo>
                      <a:pt x="31" y="129"/>
                    </a:lnTo>
                    <a:lnTo>
                      <a:pt x="23" y="148"/>
                    </a:lnTo>
                    <a:lnTo>
                      <a:pt x="17" y="159"/>
                    </a:lnTo>
                    <a:lnTo>
                      <a:pt x="17" y="175"/>
                    </a:lnTo>
                    <a:lnTo>
                      <a:pt x="20" y="185"/>
                    </a:lnTo>
                  </a:path>
                </a:pathLst>
              </a:custGeom>
              <a:noFill/>
              <a:ln w="25400" cap="rnd">
                <a:solidFill>
                  <a:schemeClr val="tx1"/>
                </a:solidFill>
                <a:round/>
                <a:headEnd/>
                <a:tailEnd/>
              </a:ln>
            </p:spPr>
            <p:txBody>
              <a:bodyPr/>
              <a:lstStyle/>
              <a:p>
                <a:endParaRPr lang="en-CA" dirty="0"/>
              </a:p>
            </p:txBody>
          </p:sp>
          <p:sp>
            <p:nvSpPr>
              <p:cNvPr id="8233" name="Freeform 13"/>
              <p:cNvSpPr>
                <a:spLocks noChangeAspect="1"/>
              </p:cNvSpPr>
              <p:nvPr/>
            </p:nvSpPr>
            <p:spPr bwMode="auto">
              <a:xfrm>
                <a:off x="3461" y="1205"/>
                <a:ext cx="44" cy="60"/>
              </a:xfrm>
              <a:custGeom>
                <a:avLst/>
                <a:gdLst>
                  <a:gd name="T0" fmla="*/ 43 w 44"/>
                  <a:gd name="T1" fmla="*/ 0 h 60"/>
                  <a:gd name="T2" fmla="*/ 32 w 44"/>
                  <a:gd name="T3" fmla="*/ 10 h 60"/>
                  <a:gd name="T4" fmla="*/ 23 w 44"/>
                  <a:gd name="T5" fmla="*/ 19 h 60"/>
                  <a:gd name="T6" fmla="*/ 18 w 44"/>
                  <a:gd name="T7" fmla="*/ 35 h 60"/>
                  <a:gd name="T8" fmla="*/ 15 w 44"/>
                  <a:gd name="T9" fmla="*/ 42 h 60"/>
                  <a:gd name="T10" fmla="*/ 5 w 44"/>
                  <a:gd name="T11" fmla="*/ 53 h 60"/>
                  <a:gd name="T12" fmla="*/ 0 w 44"/>
                  <a:gd name="T13" fmla="*/ 59 h 60"/>
                  <a:gd name="T14" fmla="*/ 0 60000 65536"/>
                  <a:gd name="T15" fmla="*/ 0 60000 65536"/>
                  <a:gd name="T16" fmla="*/ 0 60000 65536"/>
                  <a:gd name="T17" fmla="*/ 0 60000 65536"/>
                  <a:gd name="T18" fmla="*/ 0 60000 65536"/>
                  <a:gd name="T19" fmla="*/ 0 60000 65536"/>
                  <a:gd name="T20" fmla="*/ 0 60000 65536"/>
                  <a:gd name="T21" fmla="*/ 0 w 44"/>
                  <a:gd name="T22" fmla="*/ 0 h 60"/>
                  <a:gd name="T23" fmla="*/ 44 w 4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0">
                    <a:moveTo>
                      <a:pt x="43" y="0"/>
                    </a:moveTo>
                    <a:lnTo>
                      <a:pt x="32" y="10"/>
                    </a:lnTo>
                    <a:lnTo>
                      <a:pt x="23" y="19"/>
                    </a:lnTo>
                    <a:lnTo>
                      <a:pt x="18" y="35"/>
                    </a:lnTo>
                    <a:lnTo>
                      <a:pt x="15" y="42"/>
                    </a:lnTo>
                    <a:lnTo>
                      <a:pt x="5" y="53"/>
                    </a:lnTo>
                    <a:lnTo>
                      <a:pt x="0" y="59"/>
                    </a:lnTo>
                  </a:path>
                </a:pathLst>
              </a:custGeom>
              <a:noFill/>
              <a:ln w="25400" cap="rnd">
                <a:solidFill>
                  <a:schemeClr val="tx1"/>
                </a:solidFill>
                <a:round/>
                <a:headEnd/>
                <a:tailEnd/>
              </a:ln>
            </p:spPr>
            <p:txBody>
              <a:bodyPr/>
              <a:lstStyle/>
              <a:p>
                <a:endParaRPr lang="en-CA" dirty="0"/>
              </a:p>
            </p:txBody>
          </p:sp>
          <p:sp>
            <p:nvSpPr>
              <p:cNvPr id="8234" name="Freeform 14"/>
              <p:cNvSpPr>
                <a:spLocks noChangeAspect="1"/>
              </p:cNvSpPr>
              <p:nvPr/>
            </p:nvSpPr>
            <p:spPr bwMode="auto">
              <a:xfrm>
                <a:off x="3525" y="1227"/>
                <a:ext cx="66" cy="91"/>
              </a:xfrm>
              <a:custGeom>
                <a:avLst/>
                <a:gdLst>
                  <a:gd name="T0" fmla="*/ 0 w 66"/>
                  <a:gd name="T1" fmla="*/ 0 h 91"/>
                  <a:gd name="T2" fmla="*/ 12 w 66"/>
                  <a:gd name="T3" fmla="*/ 18 h 91"/>
                  <a:gd name="T4" fmla="*/ 22 w 66"/>
                  <a:gd name="T5" fmla="*/ 25 h 91"/>
                  <a:gd name="T6" fmla="*/ 35 w 66"/>
                  <a:gd name="T7" fmla="*/ 37 h 91"/>
                  <a:gd name="T8" fmla="*/ 37 w 66"/>
                  <a:gd name="T9" fmla="*/ 52 h 91"/>
                  <a:gd name="T10" fmla="*/ 47 w 66"/>
                  <a:gd name="T11" fmla="*/ 58 h 91"/>
                  <a:gd name="T12" fmla="*/ 57 w 66"/>
                  <a:gd name="T13" fmla="*/ 66 h 91"/>
                  <a:gd name="T14" fmla="*/ 60 w 66"/>
                  <a:gd name="T15" fmla="*/ 76 h 91"/>
                  <a:gd name="T16" fmla="*/ 60 w 66"/>
                  <a:gd name="T17" fmla="*/ 86 h 91"/>
                  <a:gd name="T18" fmla="*/ 65 w 66"/>
                  <a:gd name="T19" fmla="*/ 9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1"/>
                  <a:gd name="T32" fmla="*/ 66 w 6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1">
                    <a:moveTo>
                      <a:pt x="0" y="0"/>
                    </a:moveTo>
                    <a:lnTo>
                      <a:pt x="12" y="18"/>
                    </a:lnTo>
                    <a:lnTo>
                      <a:pt x="22" y="25"/>
                    </a:lnTo>
                    <a:lnTo>
                      <a:pt x="35" y="37"/>
                    </a:lnTo>
                    <a:lnTo>
                      <a:pt x="37" y="52"/>
                    </a:lnTo>
                    <a:lnTo>
                      <a:pt x="47" y="58"/>
                    </a:lnTo>
                    <a:lnTo>
                      <a:pt x="57" y="66"/>
                    </a:lnTo>
                    <a:lnTo>
                      <a:pt x="60" y="76"/>
                    </a:lnTo>
                    <a:lnTo>
                      <a:pt x="60" y="86"/>
                    </a:lnTo>
                    <a:lnTo>
                      <a:pt x="65" y="90"/>
                    </a:lnTo>
                  </a:path>
                </a:pathLst>
              </a:custGeom>
              <a:noFill/>
              <a:ln w="25400" cap="rnd">
                <a:solidFill>
                  <a:schemeClr val="tx1"/>
                </a:solidFill>
                <a:round/>
                <a:headEnd/>
                <a:tailEnd/>
              </a:ln>
            </p:spPr>
            <p:txBody>
              <a:bodyPr/>
              <a:lstStyle/>
              <a:p>
                <a:endParaRPr lang="en-CA" dirty="0"/>
              </a:p>
            </p:txBody>
          </p:sp>
          <p:sp>
            <p:nvSpPr>
              <p:cNvPr id="8235" name="Freeform 15"/>
              <p:cNvSpPr>
                <a:spLocks noChangeAspect="1"/>
              </p:cNvSpPr>
              <p:nvPr/>
            </p:nvSpPr>
            <p:spPr bwMode="auto">
              <a:xfrm>
                <a:off x="3469" y="1258"/>
                <a:ext cx="44" cy="60"/>
              </a:xfrm>
              <a:custGeom>
                <a:avLst/>
                <a:gdLst>
                  <a:gd name="T0" fmla="*/ 43 w 44"/>
                  <a:gd name="T1" fmla="*/ 0 h 60"/>
                  <a:gd name="T2" fmla="*/ 41 w 44"/>
                  <a:gd name="T3" fmla="*/ 4 h 60"/>
                  <a:gd name="T4" fmla="*/ 30 w 44"/>
                  <a:gd name="T5" fmla="*/ 12 h 60"/>
                  <a:gd name="T6" fmla="*/ 28 w 44"/>
                  <a:gd name="T7" fmla="*/ 26 h 60"/>
                  <a:gd name="T8" fmla="*/ 26 w 44"/>
                  <a:gd name="T9" fmla="*/ 34 h 60"/>
                  <a:gd name="T10" fmla="*/ 14 w 44"/>
                  <a:gd name="T11" fmla="*/ 38 h 60"/>
                  <a:gd name="T12" fmla="*/ 3 w 44"/>
                  <a:gd name="T13" fmla="*/ 49 h 60"/>
                  <a:gd name="T14" fmla="*/ 0 w 44"/>
                  <a:gd name="T15" fmla="*/ 59 h 6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0"/>
                  <a:gd name="T26" fmla="*/ 44 w 4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0">
                    <a:moveTo>
                      <a:pt x="43" y="0"/>
                    </a:moveTo>
                    <a:lnTo>
                      <a:pt x="41" y="4"/>
                    </a:lnTo>
                    <a:lnTo>
                      <a:pt x="30" y="12"/>
                    </a:lnTo>
                    <a:lnTo>
                      <a:pt x="28" y="26"/>
                    </a:lnTo>
                    <a:lnTo>
                      <a:pt x="26" y="34"/>
                    </a:lnTo>
                    <a:lnTo>
                      <a:pt x="14" y="38"/>
                    </a:lnTo>
                    <a:lnTo>
                      <a:pt x="3" y="49"/>
                    </a:lnTo>
                    <a:lnTo>
                      <a:pt x="0" y="59"/>
                    </a:lnTo>
                  </a:path>
                </a:pathLst>
              </a:custGeom>
              <a:noFill/>
              <a:ln w="25400" cap="rnd">
                <a:solidFill>
                  <a:schemeClr val="tx1"/>
                </a:solidFill>
                <a:round/>
                <a:headEnd/>
                <a:tailEnd/>
              </a:ln>
            </p:spPr>
            <p:txBody>
              <a:bodyPr/>
              <a:lstStyle/>
              <a:p>
                <a:endParaRPr lang="en-CA" dirty="0"/>
              </a:p>
            </p:txBody>
          </p:sp>
          <p:sp>
            <p:nvSpPr>
              <p:cNvPr id="8236" name="Freeform 16"/>
              <p:cNvSpPr>
                <a:spLocks noChangeAspect="1"/>
              </p:cNvSpPr>
              <p:nvPr/>
            </p:nvSpPr>
            <p:spPr bwMode="auto">
              <a:xfrm>
                <a:off x="3456" y="1225"/>
                <a:ext cx="29" cy="16"/>
              </a:xfrm>
              <a:custGeom>
                <a:avLst/>
                <a:gdLst>
                  <a:gd name="T0" fmla="*/ 28 w 29"/>
                  <a:gd name="T1" fmla="*/ 0 h 16"/>
                  <a:gd name="T2" fmla="*/ 12 w 29"/>
                  <a:gd name="T3" fmla="*/ 10 h 16"/>
                  <a:gd name="T4" fmla="*/ 7 w 29"/>
                  <a:gd name="T5" fmla="*/ 13 h 16"/>
                  <a:gd name="T6" fmla="*/ 0 w 29"/>
                  <a:gd name="T7" fmla="*/ 15 h 16"/>
                  <a:gd name="T8" fmla="*/ 0 60000 65536"/>
                  <a:gd name="T9" fmla="*/ 0 60000 65536"/>
                  <a:gd name="T10" fmla="*/ 0 60000 65536"/>
                  <a:gd name="T11" fmla="*/ 0 60000 65536"/>
                  <a:gd name="T12" fmla="*/ 0 w 29"/>
                  <a:gd name="T13" fmla="*/ 0 h 16"/>
                  <a:gd name="T14" fmla="*/ 29 w 29"/>
                  <a:gd name="T15" fmla="*/ 16 h 16"/>
                </a:gdLst>
                <a:ahLst/>
                <a:cxnLst>
                  <a:cxn ang="T8">
                    <a:pos x="T0" y="T1"/>
                  </a:cxn>
                  <a:cxn ang="T9">
                    <a:pos x="T2" y="T3"/>
                  </a:cxn>
                  <a:cxn ang="T10">
                    <a:pos x="T4" y="T5"/>
                  </a:cxn>
                  <a:cxn ang="T11">
                    <a:pos x="T6" y="T7"/>
                  </a:cxn>
                </a:cxnLst>
                <a:rect l="T12" t="T13" r="T14" b="T15"/>
                <a:pathLst>
                  <a:path w="29" h="16">
                    <a:moveTo>
                      <a:pt x="28" y="0"/>
                    </a:moveTo>
                    <a:lnTo>
                      <a:pt x="12" y="10"/>
                    </a:lnTo>
                    <a:lnTo>
                      <a:pt x="7" y="13"/>
                    </a:lnTo>
                    <a:lnTo>
                      <a:pt x="0" y="15"/>
                    </a:lnTo>
                  </a:path>
                </a:pathLst>
              </a:custGeom>
              <a:noFill/>
              <a:ln w="25400" cap="rnd">
                <a:solidFill>
                  <a:schemeClr val="tx1"/>
                </a:solidFill>
                <a:round/>
                <a:headEnd/>
                <a:tailEnd/>
              </a:ln>
            </p:spPr>
            <p:txBody>
              <a:bodyPr/>
              <a:lstStyle/>
              <a:p>
                <a:endParaRPr lang="en-CA" dirty="0"/>
              </a:p>
            </p:txBody>
          </p:sp>
          <p:sp>
            <p:nvSpPr>
              <p:cNvPr id="8237" name="Freeform 17"/>
              <p:cNvSpPr>
                <a:spLocks noChangeAspect="1"/>
              </p:cNvSpPr>
              <p:nvPr/>
            </p:nvSpPr>
            <p:spPr bwMode="auto">
              <a:xfrm>
                <a:off x="3512" y="1165"/>
                <a:ext cx="53" cy="74"/>
              </a:xfrm>
              <a:custGeom>
                <a:avLst/>
                <a:gdLst>
                  <a:gd name="T0" fmla="*/ 0 w 53"/>
                  <a:gd name="T1" fmla="*/ 0 h 74"/>
                  <a:gd name="T2" fmla="*/ 6 w 53"/>
                  <a:gd name="T3" fmla="*/ 11 h 74"/>
                  <a:gd name="T4" fmla="*/ 29 w 53"/>
                  <a:gd name="T5" fmla="*/ 33 h 74"/>
                  <a:gd name="T6" fmla="*/ 34 w 53"/>
                  <a:gd name="T7" fmla="*/ 55 h 74"/>
                  <a:gd name="T8" fmla="*/ 44 w 53"/>
                  <a:gd name="T9" fmla="*/ 67 h 74"/>
                  <a:gd name="T10" fmla="*/ 52 w 53"/>
                  <a:gd name="T11" fmla="*/ 73 h 74"/>
                  <a:gd name="T12" fmla="*/ 0 60000 65536"/>
                  <a:gd name="T13" fmla="*/ 0 60000 65536"/>
                  <a:gd name="T14" fmla="*/ 0 60000 65536"/>
                  <a:gd name="T15" fmla="*/ 0 60000 65536"/>
                  <a:gd name="T16" fmla="*/ 0 60000 65536"/>
                  <a:gd name="T17" fmla="*/ 0 60000 65536"/>
                  <a:gd name="T18" fmla="*/ 0 w 53"/>
                  <a:gd name="T19" fmla="*/ 0 h 74"/>
                  <a:gd name="T20" fmla="*/ 53 w 53"/>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53" h="74">
                    <a:moveTo>
                      <a:pt x="0" y="0"/>
                    </a:moveTo>
                    <a:lnTo>
                      <a:pt x="6" y="11"/>
                    </a:lnTo>
                    <a:lnTo>
                      <a:pt x="29" y="33"/>
                    </a:lnTo>
                    <a:lnTo>
                      <a:pt x="34" y="55"/>
                    </a:lnTo>
                    <a:lnTo>
                      <a:pt x="44" y="67"/>
                    </a:lnTo>
                    <a:lnTo>
                      <a:pt x="52" y="73"/>
                    </a:lnTo>
                  </a:path>
                </a:pathLst>
              </a:custGeom>
              <a:noFill/>
              <a:ln w="25400" cap="rnd">
                <a:solidFill>
                  <a:schemeClr val="tx1"/>
                </a:solidFill>
                <a:round/>
                <a:headEnd/>
                <a:tailEnd/>
              </a:ln>
            </p:spPr>
            <p:txBody>
              <a:bodyPr/>
              <a:lstStyle/>
              <a:p>
                <a:endParaRPr lang="en-CA" dirty="0"/>
              </a:p>
            </p:txBody>
          </p:sp>
        </p:grpSp>
        <p:sp>
          <p:nvSpPr>
            <p:cNvPr id="8207" name="Line 18"/>
            <p:cNvSpPr>
              <a:spLocks noChangeAspect="1" noChangeShapeType="1"/>
            </p:cNvSpPr>
            <p:nvPr/>
          </p:nvSpPr>
          <p:spPr bwMode="auto">
            <a:xfrm>
              <a:off x="4341" y="1335"/>
              <a:ext cx="0" cy="552"/>
            </a:xfrm>
            <a:prstGeom prst="line">
              <a:avLst/>
            </a:prstGeom>
            <a:noFill/>
            <a:ln w="31750">
              <a:solidFill>
                <a:schemeClr val="tx1"/>
              </a:solidFill>
              <a:round/>
              <a:headEnd/>
              <a:tailEnd type="triangle" w="lg" len="lg"/>
            </a:ln>
          </p:spPr>
          <p:txBody>
            <a:bodyPr wrap="none" anchor="ctr"/>
            <a:lstStyle/>
            <a:p>
              <a:endParaRPr lang="en-CA" dirty="0"/>
            </a:p>
          </p:txBody>
        </p:sp>
        <p:sp>
          <p:nvSpPr>
            <p:cNvPr id="8208" name="Line 19"/>
            <p:cNvSpPr>
              <a:spLocks noChangeAspect="1" noChangeShapeType="1"/>
            </p:cNvSpPr>
            <p:nvPr/>
          </p:nvSpPr>
          <p:spPr bwMode="auto">
            <a:xfrm flipV="1">
              <a:off x="5268" y="1409"/>
              <a:ext cx="0" cy="467"/>
            </a:xfrm>
            <a:prstGeom prst="line">
              <a:avLst/>
            </a:prstGeom>
            <a:noFill/>
            <a:ln w="31750">
              <a:solidFill>
                <a:schemeClr val="tx1"/>
              </a:solidFill>
              <a:round/>
              <a:headEnd/>
              <a:tailEnd type="triangle" w="lg" len="lg"/>
            </a:ln>
          </p:spPr>
          <p:txBody>
            <a:bodyPr wrap="none" anchor="ctr"/>
            <a:lstStyle/>
            <a:p>
              <a:endParaRPr lang="en-CA" dirty="0"/>
            </a:p>
          </p:txBody>
        </p:sp>
        <p:sp>
          <p:nvSpPr>
            <p:cNvPr id="8209" name="Text Box 20"/>
            <p:cNvSpPr txBox="1">
              <a:spLocks noChangeAspect="1" noChangeArrowheads="1"/>
            </p:cNvSpPr>
            <p:nvPr/>
          </p:nvSpPr>
          <p:spPr bwMode="auto">
            <a:xfrm>
              <a:off x="3958" y="1075"/>
              <a:ext cx="842" cy="288"/>
            </a:xfrm>
            <a:prstGeom prst="rect">
              <a:avLst/>
            </a:prstGeom>
            <a:noFill/>
            <a:ln w="9525">
              <a:noFill/>
              <a:miter lim="800000"/>
              <a:headEnd/>
              <a:tailEnd/>
            </a:ln>
          </p:spPr>
          <p:txBody>
            <a:bodyPr>
              <a:spAutoFit/>
            </a:bodyPr>
            <a:lstStyle/>
            <a:p>
              <a:pPr algn="ctr" eaLnBrk="0" hangingPunct="0">
                <a:spcBef>
                  <a:spcPct val="50000"/>
                </a:spcBef>
              </a:pPr>
              <a:r>
                <a:rPr lang="en-US" altLang="ja-JP" sz="2400" dirty="0" err="1">
                  <a:cs typeface="ＭＳ Ｐゴシック"/>
                </a:rPr>
                <a:t>precip</a:t>
              </a:r>
              <a:r>
                <a:rPr lang="en-US" altLang="ja-JP" sz="2400">
                  <a:cs typeface="ＭＳ Ｐゴシック"/>
                </a:rPr>
                <a:t>.</a:t>
              </a:r>
            </a:p>
          </p:txBody>
        </p:sp>
        <p:sp>
          <p:nvSpPr>
            <p:cNvPr id="8210" name="Text Box 21"/>
            <p:cNvSpPr txBox="1">
              <a:spLocks noChangeAspect="1" noChangeArrowheads="1"/>
            </p:cNvSpPr>
            <p:nvPr/>
          </p:nvSpPr>
          <p:spPr bwMode="auto">
            <a:xfrm>
              <a:off x="4765" y="1117"/>
              <a:ext cx="1274" cy="288"/>
            </a:xfrm>
            <a:prstGeom prst="rect">
              <a:avLst/>
            </a:prstGeom>
            <a:noFill/>
            <a:ln w="9525">
              <a:noFill/>
              <a:miter lim="800000"/>
              <a:headEnd/>
              <a:tailEnd/>
            </a:ln>
          </p:spPr>
          <p:txBody>
            <a:bodyPr>
              <a:spAutoFit/>
            </a:bodyPr>
            <a:lstStyle/>
            <a:p>
              <a:pPr algn="ctr" eaLnBrk="0" hangingPunct="0">
                <a:spcBef>
                  <a:spcPct val="50000"/>
                </a:spcBef>
              </a:pPr>
              <a:r>
                <a:rPr lang="en-US" altLang="ja-JP" sz="2400">
                  <a:cs typeface="ＭＳ Ｐゴシック"/>
                </a:rPr>
                <a:t>evaporation</a:t>
              </a:r>
            </a:p>
          </p:txBody>
        </p:sp>
        <p:sp>
          <p:nvSpPr>
            <p:cNvPr id="8211" name="Text Box 22"/>
            <p:cNvSpPr txBox="1">
              <a:spLocks noChangeAspect="1" noChangeArrowheads="1"/>
            </p:cNvSpPr>
            <p:nvPr/>
          </p:nvSpPr>
          <p:spPr bwMode="auto">
            <a:xfrm>
              <a:off x="3750" y="3527"/>
              <a:ext cx="2224" cy="518"/>
            </a:xfrm>
            <a:prstGeom prst="rect">
              <a:avLst/>
            </a:prstGeom>
            <a:noFill/>
            <a:ln w="9525">
              <a:noFill/>
              <a:miter lim="800000"/>
              <a:headEnd/>
              <a:tailEnd/>
            </a:ln>
          </p:spPr>
          <p:txBody>
            <a:bodyPr>
              <a:spAutoFit/>
            </a:bodyPr>
            <a:lstStyle/>
            <a:p>
              <a:pPr algn="ctr" eaLnBrk="0" hangingPunct="0">
                <a:spcBef>
                  <a:spcPct val="50000"/>
                </a:spcBef>
              </a:pPr>
              <a:r>
                <a:rPr lang="en-US" altLang="ja-JP" sz="2400">
                  <a:cs typeface="ＭＳ Ｐゴシック"/>
                </a:rPr>
                <a:t>groundwater recharge/discharge</a:t>
              </a:r>
            </a:p>
          </p:txBody>
        </p:sp>
        <p:sp>
          <p:nvSpPr>
            <p:cNvPr id="8212" name="Line 23"/>
            <p:cNvSpPr>
              <a:spLocks noChangeShapeType="1"/>
            </p:cNvSpPr>
            <p:nvPr/>
          </p:nvSpPr>
          <p:spPr bwMode="auto">
            <a:xfrm>
              <a:off x="5625" y="1833"/>
              <a:ext cx="356" cy="0"/>
            </a:xfrm>
            <a:prstGeom prst="line">
              <a:avLst/>
            </a:prstGeom>
            <a:noFill/>
            <a:ln w="31750">
              <a:solidFill>
                <a:schemeClr val="tx1"/>
              </a:solidFill>
              <a:round/>
              <a:headEnd/>
              <a:tailEnd type="triangle" w="lg" len="lg"/>
            </a:ln>
          </p:spPr>
          <p:txBody>
            <a:bodyPr/>
            <a:lstStyle/>
            <a:p>
              <a:endParaRPr lang="en-CA"/>
            </a:p>
          </p:txBody>
        </p:sp>
        <p:sp>
          <p:nvSpPr>
            <p:cNvPr id="8213" name="Line 24"/>
            <p:cNvSpPr>
              <a:spLocks noChangeShapeType="1"/>
            </p:cNvSpPr>
            <p:nvPr/>
          </p:nvSpPr>
          <p:spPr bwMode="auto">
            <a:xfrm>
              <a:off x="4049" y="2065"/>
              <a:ext cx="1565" cy="0"/>
            </a:xfrm>
            <a:prstGeom prst="line">
              <a:avLst/>
            </a:prstGeom>
            <a:noFill/>
            <a:ln w="12700">
              <a:solidFill>
                <a:schemeClr val="tx1"/>
              </a:solidFill>
              <a:prstDash val="dash"/>
              <a:round/>
              <a:headEnd/>
              <a:tailEnd/>
            </a:ln>
          </p:spPr>
          <p:txBody>
            <a:bodyPr/>
            <a:lstStyle/>
            <a:p>
              <a:endParaRPr lang="en-CA"/>
            </a:p>
          </p:txBody>
        </p:sp>
        <p:sp>
          <p:nvSpPr>
            <p:cNvPr id="8214" name="Line 25"/>
            <p:cNvSpPr>
              <a:spLocks noChangeShapeType="1"/>
            </p:cNvSpPr>
            <p:nvPr/>
          </p:nvSpPr>
          <p:spPr bwMode="auto">
            <a:xfrm>
              <a:off x="4049" y="2296"/>
              <a:ext cx="1565" cy="0"/>
            </a:xfrm>
            <a:prstGeom prst="line">
              <a:avLst/>
            </a:prstGeom>
            <a:noFill/>
            <a:ln w="12700">
              <a:solidFill>
                <a:schemeClr val="tx1"/>
              </a:solidFill>
              <a:prstDash val="dash"/>
              <a:round/>
              <a:headEnd/>
              <a:tailEnd/>
            </a:ln>
          </p:spPr>
          <p:txBody>
            <a:bodyPr/>
            <a:lstStyle/>
            <a:p>
              <a:endParaRPr lang="en-CA"/>
            </a:p>
          </p:txBody>
        </p:sp>
        <p:sp>
          <p:nvSpPr>
            <p:cNvPr id="8215" name="Line 26"/>
            <p:cNvSpPr>
              <a:spLocks noChangeShapeType="1"/>
            </p:cNvSpPr>
            <p:nvPr/>
          </p:nvSpPr>
          <p:spPr bwMode="auto">
            <a:xfrm>
              <a:off x="4049" y="2616"/>
              <a:ext cx="1565" cy="0"/>
            </a:xfrm>
            <a:prstGeom prst="line">
              <a:avLst/>
            </a:prstGeom>
            <a:noFill/>
            <a:ln w="12700">
              <a:solidFill>
                <a:schemeClr val="tx1"/>
              </a:solidFill>
              <a:prstDash val="dash"/>
              <a:round/>
              <a:headEnd/>
              <a:tailEnd/>
            </a:ln>
          </p:spPr>
          <p:txBody>
            <a:bodyPr/>
            <a:lstStyle/>
            <a:p>
              <a:endParaRPr lang="en-CA"/>
            </a:p>
          </p:txBody>
        </p:sp>
        <p:sp>
          <p:nvSpPr>
            <p:cNvPr id="8216" name="Line 27"/>
            <p:cNvSpPr>
              <a:spLocks noChangeShapeType="1"/>
            </p:cNvSpPr>
            <p:nvPr/>
          </p:nvSpPr>
          <p:spPr bwMode="auto">
            <a:xfrm>
              <a:off x="4049" y="3001"/>
              <a:ext cx="1565" cy="0"/>
            </a:xfrm>
            <a:prstGeom prst="line">
              <a:avLst/>
            </a:prstGeom>
            <a:noFill/>
            <a:ln w="12700">
              <a:solidFill>
                <a:schemeClr val="tx1"/>
              </a:solidFill>
              <a:prstDash val="dash"/>
              <a:round/>
              <a:headEnd/>
              <a:tailEnd/>
            </a:ln>
          </p:spPr>
          <p:txBody>
            <a:bodyPr/>
            <a:lstStyle/>
            <a:p>
              <a:endParaRPr lang="en-CA"/>
            </a:p>
          </p:txBody>
        </p:sp>
        <p:grpSp>
          <p:nvGrpSpPr>
            <p:cNvPr id="8217" name="Group 28"/>
            <p:cNvGrpSpPr>
              <a:grpSpLocks/>
            </p:cNvGrpSpPr>
            <p:nvPr/>
          </p:nvGrpSpPr>
          <p:grpSpPr bwMode="auto">
            <a:xfrm>
              <a:off x="4800" y="3320"/>
              <a:ext cx="129" cy="240"/>
              <a:chOff x="4809" y="3509"/>
              <a:chExt cx="129" cy="240"/>
            </a:xfrm>
          </p:grpSpPr>
          <p:sp>
            <p:nvSpPr>
              <p:cNvPr id="8230" name="Line 29"/>
              <p:cNvSpPr>
                <a:spLocks noChangeAspect="1" noChangeShapeType="1"/>
              </p:cNvSpPr>
              <p:nvPr/>
            </p:nvSpPr>
            <p:spPr bwMode="auto">
              <a:xfrm>
                <a:off x="4809" y="3527"/>
                <a:ext cx="0" cy="222"/>
              </a:xfrm>
              <a:prstGeom prst="line">
                <a:avLst/>
              </a:prstGeom>
              <a:noFill/>
              <a:ln w="31750">
                <a:solidFill>
                  <a:schemeClr val="tx1"/>
                </a:solidFill>
                <a:round/>
                <a:headEnd/>
                <a:tailEnd type="triangle" w="lg" len="lg"/>
              </a:ln>
            </p:spPr>
            <p:txBody>
              <a:bodyPr wrap="none" anchor="ctr"/>
              <a:lstStyle/>
              <a:p>
                <a:endParaRPr lang="en-CA"/>
              </a:p>
            </p:txBody>
          </p:sp>
          <p:sp>
            <p:nvSpPr>
              <p:cNvPr id="8231" name="Line 30"/>
              <p:cNvSpPr>
                <a:spLocks noChangeAspect="1" noChangeShapeType="1"/>
              </p:cNvSpPr>
              <p:nvPr/>
            </p:nvSpPr>
            <p:spPr bwMode="auto">
              <a:xfrm flipV="1">
                <a:off x="4938" y="3509"/>
                <a:ext cx="0" cy="222"/>
              </a:xfrm>
              <a:prstGeom prst="line">
                <a:avLst/>
              </a:prstGeom>
              <a:noFill/>
              <a:ln w="31750">
                <a:solidFill>
                  <a:schemeClr val="tx1"/>
                </a:solidFill>
                <a:round/>
                <a:headEnd/>
                <a:tailEnd type="triangle" w="lg" len="lg"/>
              </a:ln>
            </p:spPr>
            <p:txBody>
              <a:bodyPr wrap="none" anchor="ctr"/>
              <a:lstStyle/>
              <a:p>
                <a:endParaRPr lang="en-CA"/>
              </a:p>
            </p:txBody>
          </p:sp>
        </p:grpSp>
        <p:grpSp>
          <p:nvGrpSpPr>
            <p:cNvPr id="8218" name="Group 31"/>
            <p:cNvGrpSpPr>
              <a:grpSpLocks/>
            </p:cNvGrpSpPr>
            <p:nvPr/>
          </p:nvGrpSpPr>
          <p:grpSpPr bwMode="auto">
            <a:xfrm>
              <a:off x="5195" y="2855"/>
              <a:ext cx="129" cy="240"/>
              <a:chOff x="4809" y="3509"/>
              <a:chExt cx="129" cy="240"/>
            </a:xfrm>
          </p:grpSpPr>
          <p:sp>
            <p:nvSpPr>
              <p:cNvPr id="8228" name="Line 32"/>
              <p:cNvSpPr>
                <a:spLocks noChangeAspect="1" noChangeShapeType="1"/>
              </p:cNvSpPr>
              <p:nvPr/>
            </p:nvSpPr>
            <p:spPr bwMode="auto">
              <a:xfrm>
                <a:off x="4809" y="3527"/>
                <a:ext cx="0" cy="222"/>
              </a:xfrm>
              <a:prstGeom prst="line">
                <a:avLst/>
              </a:prstGeom>
              <a:noFill/>
              <a:ln w="31750">
                <a:solidFill>
                  <a:schemeClr val="tx1"/>
                </a:solidFill>
                <a:round/>
                <a:headEnd/>
                <a:tailEnd type="triangle" w="lg" len="lg"/>
              </a:ln>
            </p:spPr>
            <p:txBody>
              <a:bodyPr wrap="none" anchor="ctr"/>
              <a:lstStyle/>
              <a:p>
                <a:endParaRPr lang="en-CA"/>
              </a:p>
            </p:txBody>
          </p:sp>
          <p:sp>
            <p:nvSpPr>
              <p:cNvPr id="8229" name="Line 33"/>
              <p:cNvSpPr>
                <a:spLocks noChangeAspect="1" noChangeShapeType="1"/>
              </p:cNvSpPr>
              <p:nvPr/>
            </p:nvSpPr>
            <p:spPr bwMode="auto">
              <a:xfrm flipV="1">
                <a:off x="4938" y="3509"/>
                <a:ext cx="0" cy="222"/>
              </a:xfrm>
              <a:prstGeom prst="line">
                <a:avLst/>
              </a:prstGeom>
              <a:noFill/>
              <a:ln w="31750">
                <a:solidFill>
                  <a:schemeClr val="tx1"/>
                </a:solidFill>
                <a:round/>
                <a:headEnd/>
                <a:tailEnd type="triangle" w="lg" len="lg"/>
              </a:ln>
            </p:spPr>
            <p:txBody>
              <a:bodyPr wrap="none" anchor="ctr"/>
              <a:lstStyle/>
              <a:p>
                <a:endParaRPr lang="en-CA"/>
              </a:p>
            </p:txBody>
          </p:sp>
        </p:grpSp>
        <p:grpSp>
          <p:nvGrpSpPr>
            <p:cNvPr id="8219" name="Group 34"/>
            <p:cNvGrpSpPr>
              <a:grpSpLocks/>
            </p:cNvGrpSpPr>
            <p:nvPr/>
          </p:nvGrpSpPr>
          <p:grpSpPr bwMode="auto">
            <a:xfrm>
              <a:off x="5201" y="2471"/>
              <a:ext cx="129" cy="240"/>
              <a:chOff x="4809" y="3509"/>
              <a:chExt cx="129" cy="240"/>
            </a:xfrm>
          </p:grpSpPr>
          <p:sp>
            <p:nvSpPr>
              <p:cNvPr id="8226" name="Line 35"/>
              <p:cNvSpPr>
                <a:spLocks noChangeAspect="1" noChangeShapeType="1"/>
              </p:cNvSpPr>
              <p:nvPr/>
            </p:nvSpPr>
            <p:spPr bwMode="auto">
              <a:xfrm>
                <a:off x="4809" y="3527"/>
                <a:ext cx="0" cy="222"/>
              </a:xfrm>
              <a:prstGeom prst="line">
                <a:avLst/>
              </a:prstGeom>
              <a:noFill/>
              <a:ln w="31750">
                <a:solidFill>
                  <a:schemeClr val="tx1"/>
                </a:solidFill>
                <a:round/>
                <a:headEnd/>
                <a:tailEnd type="triangle" w="lg" len="lg"/>
              </a:ln>
            </p:spPr>
            <p:txBody>
              <a:bodyPr wrap="none" anchor="ctr"/>
              <a:lstStyle/>
              <a:p>
                <a:endParaRPr lang="en-CA"/>
              </a:p>
            </p:txBody>
          </p:sp>
          <p:sp>
            <p:nvSpPr>
              <p:cNvPr id="8227" name="Line 36"/>
              <p:cNvSpPr>
                <a:spLocks noChangeAspect="1" noChangeShapeType="1"/>
              </p:cNvSpPr>
              <p:nvPr/>
            </p:nvSpPr>
            <p:spPr bwMode="auto">
              <a:xfrm flipV="1">
                <a:off x="4938" y="3509"/>
                <a:ext cx="0" cy="222"/>
              </a:xfrm>
              <a:prstGeom prst="line">
                <a:avLst/>
              </a:prstGeom>
              <a:noFill/>
              <a:ln w="31750">
                <a:solidFill>
                  <a:schemeClr val="tx1"/>
                </a:solidFill>
                <a:round/>
                <a:headEnd/>
                <a:tailEnd type="triangle" w="lg" len="lg"/>
              </a:ln>
            </p:spPr>
            <p:txBody>
              <a:bodyPr wrap="none" anchor="ctr"/>
              <a:lstStyle/>
              <a:p>
                <a:endParaRPr lang="en-CA"/>
              </a:p>
            </p:txBody>
          </p:sp>
        </p:grpSp>
        <p:grpSp>
          <p:nvGrpSpPr>
            <p:cNvPr id="8220" name="Group 37"/>
            <p:cNvGrpSpPr>
              <a:grpSpLocks/>
            </p:cNvGrpSpPr>
            <p:nvPr/>
          </p:nvGrpSpPr>
          <p:grpSpPr bwMode="auto">
            <a:xfrm>
              <a:off x="5197" y="2147"/>
              <a:ext cx="129" cy="240"/>
              <a:chOff x="4809" y="3509"/>
              <a:chExt cx="129" cy="240"/>
            </a:xfrm>
          </p:grpSpPr>
          <p:sp>
            <p:nvSpPr>
              <p:cNvPr id="8224" name="Line 38"/>
              <p:cNvSpPr>
                <a:spLocks noChangeAspect="1" noChangeShapeType="1"/>
              </p:cNvSpPr>
              <p:nvPr/>
            </p:nvSpPr>
            <p:spPr bwMode="auto">
              <a:xfrm>
                <a:off x="4809" y="3527"/>
                <a:ext cx="0" cy="222"/>
              </a:xfrm>
              <a:prstGeom prst="line">
                <a:avLst/>
              </a:prstGeom>
              <a:noFill/>
              <a:ln w="31750">
                <a:solidFill>
                  <a:schemeClr val="tx1"/>
                </a:solidFill>
                <a:round/>
                <a:headEnd/>
                <a:tailEnd type="triangle" w="lg" len="lg"/>
              </a:ln>
            </p:spPr>
            <p:txBody>
              <a:bodyPr wrap="none" anchor="ctr"/>
              <a:lstStyle/>
              <a:p>
                <a:endParaRPr lang="en-CA"/>
              </a:p>
            </p:txBody>
          </p:sp>
          <p:sp>
            <p:nvSpPr>
              <p:cNvPr id="8225" name="Line 39"/>
              <p:cNvSpPr>
                <a:spLocks noChangeAspect="1" noChangeShapeType="1"/>
              </p:cNvSpPr>
              <p:nvPr/>
            </p:nvSpPr>
            <p:spPr bwMode="auto">
              <a:xfrm flipV="1">
                <a:off x="4938" y="3509"/>
                <a:ext cx="0" cy="222"/>
              </a:xfrm>
              <a:prstGeom prst="line">
                <a:avLst/>
              </a:prstGeom>
              <a:noFill/>
              <a:ln w="31750">
                <a:solidFill>
                  <a:schemeClr val="tx1"/>
                </a:solidFill>
                <a:round/>
                <a:headEnd/>
                <a:tailEnd type="triangle" w="lg" len="lg"/>
              </a:ln>
            </p:spPr>
            <p:txBody>
              <a:bodyPr wrap="none" anchor="ctr"/>
              <a:lstStyle/>
              <a:p>
                <a:endParaRPr lang="en-CA"/>
              </a:p>
            </p:txBody>
          </p:sp>
        </p:grpSp>
        <p:grpSp>
          <p:nvGrpSpPr>
            <p:cNvPr id="8221" name="Group 40"/>
            <p:cNvGrpSpPr>
              <a:grpSpLocks/>
            </p:cNvGrpSpPr>
            <p:nvPr/>
          </p:nvGrpSpPr>
          <p:grpSpPr bwMode="auto">
            <a:xfrm>
              <a:off x="5203" y="1893"/>
              <a:ext cx="129" cy="240"/>
              <a:chOff x="4809" y="3509"/>
              <a:chExt cx="129" cy="240"/>
            </a:xfrm>
          </p:grpSpPr>
          <p:sp>
            <p:nvSpPr>
              <p:cNvPr id="8222" name="Line 41"/>
              <p:cNvSpPr>
                <a:spLocks noChangeAspect="1" noChangeShapeType="1"/>
              </p:cNvSpPr>
              <p:nvPr/>
            </p:nvSpPr>
            <p:spPr bwMode="auto">
              <a:xfrm>
                <a:off x="4809" y="3527"/>
                <a:ext cx="0" cy="222"/>
              </a:xfrm>
              <a:prstGeom prst="line">
                <a:avLst/>
              </a:prstGeom>
              <a:noFill/>
              <a:ln w="31750">
                <a:solidFill>
                  <a:schemeClr val="tx1"/>
                </a:solidFill>
                <a:round/>
                <a:headEnd/>
                <a:tailEnd type="triangle" w="lg" len="lg"/>
              </a:ln>
            </p:spPr>
            <p:txBody>
              <a:bodyPr wrap="none" anchor="ctr"/>
              <a:lstStyle/>
              <a:p>
                <a:endParaRPr lang="en-CA"/>
              </a:p>
            </p:txBody>
          </p:sp>
          <p:sp>
            <p:nvSpPr>
              <p:cNvPr id="8223" name="Line 42"/>
              <p:cNvSpPr>
                <a:spLocks noChangeAspect="1" noChangeShapeType="1"/>
              </p:cNvSpPr>
              <p:nvPr/>
            </p:nvSpPr>
            <p:spPr bwMode="auto">
              <a:xfrm flipV="1">
                <a:off x="4938" y="3509"/>
                <a:ext cx="0" cy="222"/>
              </a:xfrm>
              <a:prstGeom prst="line">
                <a:avLst/>
              </a:prstGeom>
              <a:noFill/>
              <a:ln w="31750">
                <a:solidFill>
                  <a:schemeClr val="tx1"/>
                </a:solidFill>
                <a:round/>
                <a:headEnd/>
                <a:tailEnd type="triangle" w="lg" len="lg"/>
              </a:ln>
            </p:spPr>
            <p:txBody>
              <a:bodyPr wrap="none" anchor="ctr"/>
              <a:lstStyle/>
              <a:p>
                <a:endParaRPr lang="en-CA"/>
              </a:p>
            </p:txBody>
          </p:sp>
        </p:grpSp>
      </p:grpSp>
      <p:grpSp>
        <p:nvGrpSpPr>
          <p:cNvPr id="8196" name="Group 61"/>
          <p:cNvGrpSpPr>
            <a:grpSpLocks/>
          </p:cNvGrpSpPr>
          <p:nvPr/>
        </p:nvGrpSpPr>
        <p:grpSpPr bwMode="auto">
          <a:xfrm>
            <a:off x="4997202" y="887413"/>
            <a:ext cx="3751262" cy="2700337"/>
            <a:chOff x="4561147" y="831273"/>
            <a:chExt cx="3751580" cy="2701347"/>
          </a:xfrm>
        </p:grpSpPr>
        <p:pic>
          <p:nvPicPr>
            <p:cNvPr id="8200" name="Picture 57" descr="WF_SP_2005.jpg"/>
            <p:cNvPicPr>
              <a:picLocks noChangeAspect="1"/>
            </p:cNvPicPr>
            <p:nvPr/>
          </p:nvPicPr>
          <p:blipFill>
            <a:blip r:embed="rId3" cstate="print"/>
            <a:srcRect/>
            <a:stretch>
              <a:fillRect/>
            </a:stretch>
          </p:blipFill>
          <p:spPr bwMode="auto">
            <a:xfrm>
              <a:off x="4561147" y="850380"/>
              <a:ext cx="3751580" cy="2682240"/>
            </a:xfrm>
            <a:prstGeom prst="rect">
              <a:avLst/>
            </a:prstGeom>
            <a:noFill/>
            <a:ln w="9525">
              <a:noFill/>
              <a:miter lim="800000"/>
              <a:headEnd/>
              <a:tailEnd/>
            </a:ln>
          </p:spPr>
        </p:pic>
        <p:sp>
          <p:nvSpPr>
            <p:cNvPr id="60" name="TextBox 59"/>
            <p:cNvSpPr txBox="1"/>
            <p:nvPr/>
          </p:nvSpPr>
          <p:spPr>
            <a:xfrm>
              <a:off x="5223190" y="831273"/>
              <a:ext cx="3089537" cy="430373"/>
            </a:xfrm>
            <a:prstGeom prst="rect">
              <a:avLst/>
            </a:prstGeom>
            <a:solidFill>
              <a:srgbClr val="000000">
                <a:alpha val="20000"/>
              </a:srgbClr>
            </a:solidFill>
          </p:spPr>
          <p:txBody>
            <a:bodyPr>
              <a:spAutoFit/>
            </a:bodyPr>
            <a:lstStyle/>
            <a:p>
              <a:pPr algn="ctr">
                <a:defRPr/>
              </a:pPr>
              <a:r>
                <a:rPr lang="en-CA" sz="2200" b="1">
                  <a:solidFill>
                    <a:srgbClr val="FFFF00"/>
                  </a:solidFill>
                  <a:effectLst>
                    <a:outerShdw blurRad="38100" dist="38100" dir="2700000" algn="tl">
                      <a:srgbClr val="FFFFFF"/>
                    </a:outerShdw>
                  </a:effectLst>
                  <a:latin typeface="Arial" charset="0"/>
                </a:rPr>
                <a:t>soil moisture sensors</a:t>
              </a:r>
              <a:endParaRPr lang="en-US" sz="2200" b="1">
                <a:solidFill>
                  <a:srgbClr val="FFFF00"/>
                </a:solidFill>
                <a:effectLst>
                  <a:outerShdw blurRad="38100" dist="38100" dir="2700000" algn="tl">
                    <a:srgbClr val="FFFFFF"/>
                  </a:outerShdw>
                </a:effectLst>
                <a:latin typeface="Arial" charset="0"/>
              </a:endParaRPr>
            </a:p>
          </p:txBody>
        </p:sp>
      </p:grpSp>
      <p:grpSp>
        <p:nvGrpSpPr>
          <p:cNvPr id="8197" name="Group 62"/>
          <p:cNvGrpSpPr>
            <a:grpSpLocks/>
          </p:cNvGrpSpPr>
          <p:nvPr/>
        </p:nvGrpSpPr>
        <p:grpSpPr bwMode="auto">
          <a:xfrm>
            <a:off x="4728467" y="3671888"/>
            <a:ext cx="4164013" cy="2947987"/>
            <a:chOff x="4463151" y="3851275"/>
            <a:chExt cx="4164076" cy="2947924"/>
          </a:xfrm>
        </p:grpSpPr>
        <p:pic>
          <p:nvPicPr>
            <p:cNvPr id="8198" name="Picture 58" descr="WF_EC_2011.jpg"/>
            <p:cNvPicPr>
              <a:picLocks noChangeAspect="1"/>
            </p:cNvPicPr>
            <p:nvPr/>
          </p:nvPicPr>
          <p:blipFill>
            <a:blip r:embed="rId4" cstate="print"/>
            <a:srcRect/>
            <a:stretch>
              <a:fillRect/>
            </a:stretch>
          </p:blipFill>
          <p:spPr bwMode="auto">
            <a:xfrm>
              <a:off x="4463151" y="3851275"/>
              <a:ext cx="4164076" cy="2947924"/>
            </a:xfrm>
            <a:prstGeom prst="rect">
              <a:avLst/>
            </a:prstGeom>
            <a:noFill/>
            <a:ln w="9525">
              <a:noFill/>
              <a:miter lim="800000"/>
              <a:headEnd/>
              <a:tailEnd/>
            </a:ln>
          </p:spPr>
        </p:pic>
        <p:sp>
          <p:nvSpPr>
            <p:cNvPr id="61" name="TextBox 60"/>
            <p:cNvSpPr txBox="1"/>
            <p:nvPr/>
          </p:nvSpPr>
          <p:spPr>
            <a:xfrm>
              <a:off x="4474264" y="3851275"/>
              <a:ext cx="3519540" cy="430203"/>
            </a:xfrm>
            <a:prstGeom prst="rect">
              <a:avLst/>
            </a:prstGeom>
            <a:solidFill>
              <a:srgbClr val="003399">
                <a:alpha val="25000"/>
              </a:srgbClr>
            </a:solidFill>
          </p:spPr>
          <p:txBody>
            <a:bodyPr>
              <a:spAutoFit/>
            </a:bodyPr>
            <a:lstStyle/>
            <a:p>
              <a:pPr algn="ctr">
                <a:defRPr/>
              </a:pPr>
              <a:r>
                <a:rPr lang="en-CA" sz="2200" b="1">
                  <a:solidFill>
                    <a:srgbClr val="FFFF00"/>
                  </a:solidFill>
                  <a:effectLst>
                    <a:outerShdw blurRad="38100" dist="38100" dir="2700000" algn="tl">
                      <a:srgbClr val="000000"/>
                    </a:outerShdw>
                  </a:effectLst>
                  <a:latin typeface="Arial" charset="0"/>
                </a:rPr>
                <a:t>eddy-covariance system</a:t>
              </a:r>
              <a:endParaRPr lang="en-US" sz="2200" b="1">
                <a:solidFill>
                  <a:srgbClr val="FFFF00"/>
                </a:solidFill>
                <a:effectLst>
                  <a:outerShdw blurRad="38100" dist="38100" dir="2700000" algn="tl">
                    <a:srgbClr val="000000"/>
                  </a:outerShdw>
                </a:effectLst>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66750" y="540792"/>
            <a:ext cx="7994650" cy="1077218"/>
          </a:xfrm>
          <a:prstGeom prst="rect">
            <a:avLst/>
          </a:prstGeom>
          <a:noFill/>
          <a:ln w="12700">
            <a:noFill/>
            <a:miter lim="800000"/>
            <a:headEnd type="none" w="sm" len="sm"/>
            <a:tailEnd type="none" w="sm" len="sm"/>
          </a:ln>
        </p:spPr>
        <p:txBody>
          <a:bodyPr>
            <a:spAutoFit/>
          </a:bodyPr>
          <a:lstStyle/>
          <a:p>
            <a:pPr algn="ctr">
              <a:spcBef>
                <a:spcPct val="50000"/>
              </a:spcBef>
            </a:pPr>
            <a:r>
              <a:rPr lang="en-CA" altLang="ja-JP" sz="3200" dirty="0">
                <a:solidFill>
                  <a:schemeClr val="tx2"/>
                </a:solidFill>
                <a:cs typeface="ＭＳ Ｐゴシック"/>
              </a:rPr>
              <a:t>Observed data and VSMB model simulation: 2011</a:t>
            </a:r>
            <a:endParaRPr lang="en-US" altLang="ja-JP" sz="3200" dirty="0">
              <a:solidFill>
                <a:schemeClr val="tx2"/>
              </a:solidFill>
              <a:cs typeface="ＭＳ Ｐゴシック"/>
            </a:endParaRPr>
          </a:p>
        </p:txBody>
      </p:sp>
      <p:grpSp>
        <p:nvGrpSpPr>
          <p:cNvPr id="9219" name="Group 23"/>
          <p:cNvGrpSpPr>
            <a:grpSpLocks/>
          </p:cNvGrpSpPr>
          <p:nvPr/>
        </p:nvGrpSpPr>
        <p:grpSpPr bwMode="auto">
          <a:xfrm>
            <a:off x="76200" y="1628031"/>
            <a:ext cx="8686800" cy="5113337"/>
            <a:chOff x="76066" y="1055671"/>
            <a:chExt cx="8686440" cy="5112944"/>
          </a:xfrm>
        </p:grpSpPr>
        <p:grpSp>
          <p:nvGrpSpPr>
            <p:cNvPr id="9220" name="Group 21"/>
            <p:cNvGrpSpPr>
              <a:grpSpLocks/>
            </p:cNvGrpSpPr>
            <p:nvPr/>
          </p:nvGrpSpPr>
          <p:grpSpPr bwMode="auto">
            <a:xfrm>
              <a:off x="76066" y="1055671"/>
              <a:ext cx="8686440" cy="5112944"/>
              <a:chOff x="-256454" y="1540596"/>
              <a:chExt cx="8686440" cy="5112944"/>
            </a:xfrm>
          </p:grpSpPr>
          <p:pic>
            <p:nvPicPr>
              <p:cNvPr id="9222" name="Picture 18"/>
              <p:cNvPicPr>
                <a:picLocks noChangeAspect="1" noChangeArrowheads="1"/>
              </p:cNvPicPr>
              <p:nvPr/>
            </p:nvPicPr>
            <p:blipFill>
              <a:blip r:embed="rId3" cstate="print"/>
              <a:srcRect/>
              <a:stretch>
                <a:fillRect/>
              </a:stretch>
            </p:blipFill>
            <p:spPr bwMode="auto">
              <a:xfrm>
                <a:off x="415636" y="1540596"/>
                <a:ext cx="7800109" cy="1483058"/>
              </a:xfrm>
              <a:prstGeom prst="rect">
                <a:avLst/>
              </a:prstGeom>
              <a:noFill/>
              <a:ln w="9525">
                <a:noFill/>
                <a:miter lim="800000"/>
                <a:headEnd/>
                <a:tailEnd/>
              </a:ln>
            </p:spPr>
          </p:pic>
          <p:pic>
            <p:nvPicPr>
              <p:cNvPr id="9223" name="Picture 19"/>
              <p:cNvPicPr>
                <a:picLocks noChangeArrowheads="1"/>
              </p:cNvPicPr>
              <p:nvPr/>
            </p:nvPicPr>
            <p:blipFill>
              <a:blip r:embed="rId4" cstate="print"/>
              <a:srcRect/>
              <a:stretch>
                <a:fillRect/>
              </a:stretch>
            </p:blipFill>
            <p:spPr bwMode="auto">
              <a:xfrm>
                <a:off x="538451" y="2928935"/>
                <a:ext cx="7801920" cy="1777500"/>
              </a:xfrm>
              <a:prstGeom prst="rect">
                <a:avLst/>
              </a:prstGeom>
              <a:noFill/>
              <a:ln w="9525">
                <a:noFill/>
                <a:miter lim="800000"/>
                <a:headEnd/>
                <a:tailEnd/>
              </a:ln>
            </p:spPr>
          </p:pic>
          <p:pic>
            <p:nvPicPr>
              <p:cNvPr id="9224" name="Picture 21"/>
              <p:cNvPicPr>
                <a:picLocks noChangeArrowheads="1"/>
              </p:cNvPicPr>
              <p:nvPr/>
            </p:nvPicPr>
            <p:blipFill>
              <a:blip r:embed="rId5" cstate="print"/>
              <a:srcRect/>
              <a:stretch>
                <a:fillRect/>
              </a:stretch>
            </p:blipFill>
            <p:spPr bwMode="auto">
              <a:xfrm>
                <a:off x="-256454" y="4336040"/>
                <a:ext cx="8686440" cy="2317500"/>
              </a:xfrm>
              <a:prstGeom prst="rect">
                <a:avLst/>
              </a:prstGeom>
              <a:noFill/>
              <a:ln w="9525">
                <a:noFill/>
                <a:miter lim="800000"/>
                <a:headEnd/>
                <a:tailEnd/>
              </a:ln>
            </p:spPr>
          </p:pic>
        </p:grpSp>
        <p:sp>
          <p:nvSpPr>
            <p:cNvPr id="9221" name="TextBox 22"/>
            <p:cNvSpPr txBox="1">
              <a:spLocks noChangeArrowheads="1"/>
            </p:cNvSpPr>
            <p:nvPr/>
          </p:nvSpPr>
          <p:spPr bwMode="auto">
            <a:xfrm>
              <a:off x="6497784" y="4197914"/>
              <a:ext cx="1856510" cy="430887"/>
            </a:xfrm>
            <a:prstGeom prst="rect">
              <a:avLst/>
            </a:prstGeom>
            <a:noFill/>
            <a:ln w="9525">
              <a:noFill/>
              <a:miter lim="800000"/>
              <a:headEnd/>
              <a:tailEnd/>
            </a:ln>
          </p:spPr>
          <p:txBody>
            <a:bodyPr>
              <a:spAutoFit/>
            </a:bodyPr>
            <a:lstStyle/>
            <a:p>
              <a:r>
                <a:rPr lang="en-CA" sz="2200"/>
                <a:t>0-0.6 m zone</a:t>
              </a:r>
              <a:endParaRPr lang="en-US" sz="22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016" y="836712"/>
            <a:ext cx="4644008" cy="1200329"/>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altLang="ja-JP" sz="3600" dirty="0">
                <a:solidFill>
                  <a:schemeClr val="tx2"/>
                </a:solidFill>
                <a:cs typeface="ＭＳ Ｐゴシック"/>
              </a:rPr>
              <a:t>Improving Winter Processes in VSMB</a:t>
            </a:r>
          </a:p>
        </p:txBody>
      </p:sp>
      <p:pic>
        <p:nvPicPr>
          <p:cNvPr id="10243" name="Picture 2" descr="H:\Papers\work_progress\Spy_Hill\Getachew_VSMB\figs\vsmb_schm_2c.jpg"/>
          <p:cNvPicPr>
            <a:picLocks noChangeAspect="1" noChangeArrowheads="1"/>
          </p:cNvPicPr>
          <p:nvPr/>
        </p:nvPicPr>
        <p:blipFill>
          <a:blip r:embed="rId3" cstate="print"/>
          <a:srcRect/>
          <a:stretch>
            <a:fillRect/>
          </a:stretch>
        </p:blipFill>
        <p:spPr bwMode="auto">
          <a:xfrm>
            <a:off x="388938" y="2295425"/>
            <a:ext cx="4140200" cy="3725863"/>
          </a:xfrm>
          <a:prstGeom prst="rect">
            <a:avLst/>
          </a:prstGeom>
          <a:noFill/>
          <a:ln w="9525">
            <a:noFill/>
            <a:miter lim="800000"/>
            <a:headEnd/>
            <a:tailEnd/>
          </a:ln>
        </p:spPr>
      </p:pic>
      <p:grpSp>
        <p:nvGrpSpPr>
          <p:cNvPr id="10244" name="Group 64"/>
          <p:cNvGrpSpPr>
            <a:grpSpLocks/>
          </p:cNvGrpSpPr>
          <p:nvPr/>
        </p:nvGrpSpPr>
        <p:grpSpPr bwMode="auto">
          <a:xfrm>
            <a:off x="4862388" y="1064319"/>
            <a:ext cx="4102100" cy="2652713"/>
            <a:chOff x="4627418" y="873361"/>
            <a:chExt cx="4102608" cy="2653792"/>
          </a:xfrm>
        </p:grpSpPr>
        <p:pic>
          <p:nvPicPr>
            <p:cNvPr id="10248" name="Picture 56" descr="snow_survey.jpg"/>
            <p:cNvPicPr>
              <a:picLocks noChangeAspect="1"/>
            </p:cNvPicPr>
            <p:nvPr/>
          </p:nvPicPr>
          <p:blipFill>
            <a:blip r:embed="rId4" cstate="print"/>
            <a:srcRect/>
            <a:stretch>
              <a:fillRect/>
            </a:stretch>
          </p:blipFill>
          <p:spPr bwMode="auto">
            <a:xfrm>
              <a:off x="4627418" y="873361"/>
              <a:ext cx="4102608" cy="2653792"/>
            </a:xfrm>
            <a:prstGeom prst="rect">
              <a:avLst/>
            </a:prstGeom>
            <a:noFill/>
            <a:ln w="9525">
              <a:noFill/>
              <a:miter lim="800000"/>
              <a:headEnd/>
              <a:tailEnd/>
            </a:ln>
          </p:spPr>
        </p:pic>
        <p:sp>
          <p:nvSpPr>
            <p:cNvPr id="62" name="TextBox 61"/>
            <p:cNvSpPr txBox="1"/>
            <p:nvPr/>
          </p:nvSpPr>
          <p:spPr>
            <a:xfrm>
              <a:off x="4627418" y="886066"/>
              <a:ext cx="2037015" cy="431976"/>
            </a:xfrm>
            <a:prstGeom prst="rect">
              <a:avLst/>
            </a:prstGeom>
            <a:solidFill>
              <a:srgbClr val="003399">
                <a:alpha val="25000"/>
              </a:srgbClr>
            </a:solidFill>
          </p:spPr>
          <p:txBody>
            <a:bodyPr>
              <a:spAutoFit/>
            </a:bodyPr>
            <a:lstStyle/>
            <a:p>
              <a:pPr algn="ctr">
                <a:defRPr/>
              </a:pPr>
              <a:r>
                <a:rPr lang="en-CA" sz="2200" b="1">
                  <a:solidFill>
                    <a:srgbClr val="FFFF00"/>
                  </a:solidFill>
                  <a:effectLst>
                    <a:outerShdw blurRad="38100" dist="38100" dir="2700000" algn="tl">
                      <a:srgbClr val="000000"/>
                    </a:outerShdw>
                  </a:effectLst>
                  <a:latin typeface="Arial" charset="0"/>
                </a:rPr>
                <a:t>snow survey</a:t>
              </a:r>
              <a:endParaRPr lang="en-US" sz="2200" b="1">
                <a:solidFill>
                  <a:srgbClr val="FFFF00"/>
                </a:solidFill>
                <a:effectLst>
                  <a:outerShdw blurRad="38100" dist="38100" dir="2700000" algn="tl">
                    <a:srgbClr val="000000"/>
                  </a:outerShdw>
                </a:effectLst>
                <a:latin typeface="Arial" charset="0"/>
              </a:endParaRPr>
            </a:p>
          </p:txBody>
        </p:sp>
      </p:grpSp>
      <p:grpSp>
        <p:nvGrpSpPr>
          <p:cNvPr id="10245" name="Group 65"/>
          <p:cNvGrpSpPr>
            <a:grpSpLocks/>
          </p:cNvGrpSpPr>
          <p:nvPr/>
        </p:nvGrpSpPr>
        <p:grpSpPr bwMode="auto">
          <a:xfrm>
            <a:off x="4793109" y="3791669"/>
            <a:ext cx="4243387" cy="2733675"/>
            <a:chOff x="4653280" y="3643457"/>
            <a:chExt cx="4242816" cy="2734056"/>
          </a:xfrm>
        </p:grpSpPr>
        <p:pic>
          <p:nvPicPr>
            <p:cNvPr id="10246" name="Picture 62" descr="EC_winter.jpg"/>
            <p:cNvPicPr>
              <a:picLocks noChangeAspect="1"/>
            </p:cNvPicPr>
            <p:nvPr/>
          </p:nvPicPr>
          <p:blipFill>
            <a:blip r:embed="rId5" cstate="print"/>
            <a:srcRect/>
            <a:stretch>
              <a:fillRect/>
            </a:stretch>
          </p:blipFill>
          <p:spPr bwMode="auto">
            <a:xfrm>
              <a:off x="4653280" y="3643457"/>
              <a:ext cx="4242816" cy="2734056"/>
            </a:xfrm>
            <a:prstGeom prst="rect">
              <a:avLst/>
            </a:prstGeom>
            <a:noFill/>
            <a:ln w="9525">
              <a:noFill/>
              <a:miter lim="800000"/>
              <a:headEnd/>
              <a:tailEnd/>
            </a:ln>
          </p:spPr>
        </p:pic>
        <p:sp>
          <p:nvSpPr>
            <p:cNvPr id="64" name="TextBox 63"/>
            <p:cNvSpPr txBox="1"/>
            <p:nvPr/>
          </p:nvSpPr>
          <p:spPr>
            <a:xfrm>
              <a:off x="4654867" y="5915487"/>
              <a:ext cx="3533299" cy="430272"/>
            </a:xfrm>
            <a:prstGeom prst="rect">
              <a:avLst/>
            </a:prstGeom>
            <a:solidFill>
              <a:srgbClr val="000000">
                <a:alpha val="25000"/>
              </a:srgbClr>
            </a:solidFill>
          </p:spPr>
          <p:txBody>
            <a:bodyPr>
              <a:spAutoFit/>
            </a:bodyPr>
            <a:lstStyle/>
            <a:p>
              <a:pPr algn="ctr">
                <a:defRPr/>
              </a:pPr>
              <a:r>
                <a:rPr lang="en-CA" sz="2200" b="1">
                  <a:solidFill>
                    <a:srgbClr val="FFFF00"/>
                  </a:solidFill>
                  <a:effectLst>
                    <a:outerShdw blurRad="38100" dist="38100" dir="2700000" algn="tl">
                      <a:srgbClr val="FFFFFF"/>
                    </a:outerShdw>
                  </a:effectLst>
                  <a:latin typeface="Arial" charset="0"/>
                </a:rPr>
                <a:t>eddy-covariance system</a:t>
              </a:r>
              <a:endParaRPr lang="en-US" sz="2200" b="1">
                <a:solidFill>
                  <a:srgbClr val="FFFF00"/>
                </a:solidFill>
                <a:effectLst>
                  <a:outerShdw blurRad="38100" dist="38100" dir="2700000" algn="tl">
                    <a:srgbClr val="FFFFFF"/>
                  </a:outerShdw>
                </a:effectLst>
                <a:latin typeface="Arial"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58838" y="714722"/>
            <a:ext cx="7426325" cy="646331"/>
          </a:xfrm>
          <a:prstGeom prst="rect">
            <a:avLst/>
          </a:prstGeom>
          <a:noFill/>
          <a:ln w="12700">
            <a:noFill/>
            <a:miter lim="800000"/>
            <a:headEnd type="none" w="sm" len="sm"/>
            <a:tailEnd type="none" w="sm" len="sm"/>
          </a:ln>
        </p:spPr>
        <p:txBody>
          <a:bodyPr>
            <a:spAutoFit/>
          </a:bodyPr>
          <a:lstStyle/>
          <a:p>
            <a:pPr algn="ctr">
              <a:spcBef>
                <a:spcPct val="50000"/>
              </a:spcBef>
            </a:pPr>
            <a:r>
              <a:rPr lang="en-CA" altLang="ja-JP" sz="3600" dirty="0">
                <a:solidFill>
                  <a:schemeClr val="tx2"/>
                </a:solidFill>
                <a:cs typeface="ＭＳ Ｐゴシック"/>
              </a:rPr>
              <a:t>New VSMB Winter Testing:</a:t>
            </a:r>
            <a:endParaRPr lang="en-US" altLang="ja-JP" sz="3600" dirty="0">
              <a:solidFill>
                <a:schemeClr val="tx2"/>
              </a:solidFill>
              <a:cs typeface="ＭＳ Ｐゴシック"/>
            </a:endParaRPr>
          </a:p>
        </p:txBody>
      </p:sp>
      <p:grpSp>
        <p:nvGrpSpPr>
          <p:cNvPr id="11267" name="Group 5"/>
          <p:cNvGrpSpPr>
            <a:grpSpLocks/>
          </p:cNvGrpSpPr>
          <p:nvPr/>
        </p:nvGrpSpPr>
        <p:grpSpPr bwMode="auto">
          <a:xfrm>
            <a:off x="284163" y="1238398"/>
            <a:ext cx="8845550" cy="5214938"/>
            <a:chOff x="284945" y="961589"/>
            <a:chExt cx="8845200" cy="5215918"/>
          </a:xfrm>
        </p:grpSpPr>
        <p:pic>
          <p:nvPicPr>
            <p:cNvPr id="11268" name="Picture 2"/>
            <p:cNvPicPr>
              <a:picLocks noChangeArrowheads="1"/>
            </p:cNvPicPr>
            <p:nvPr/>
          </p:nvPicPr>
          <p:blipFill>
            <a:blip r:embed="rId3" cstate="print"/>
            <a:srcRect/>
            <a:stretch>
              <a:fillRect/>
            </a:stretch>
          </p:blipFill>
          <p:spPr bwMode="auto">
            <a:xfrm>
              <a:off x="284945" y="961589"/>
              <a:ext cx="8845200" cy="1777500"/>
            </a:xfrm>
            <a:prstGeom prst="rect">
              <a:avLst/>
            </a:prstGeom>
            <a:noFill/>
            <a:ln w="9525">
              <a:noFill/>
              <a:miter lim="800000"/>
              <a:headEnd/>
              <a:tailEnd/>
            </a:ln>
          </p:spPr>
        </p:pic>
        <p:pic>
          <p:nvPicPr>
            <p:cNvPr id="11269" name="Picture 3"/>
            <p:cNvPicPr>
              <a:picLocks noChangeArrowheads="1"/>
            </p:cNvPicPr>
            <p:nvPr/>
          </p:nvPicPr>
          <p:blipFill>
            <a:blip r:embed="rId4" cstate="print"/>
            <a:srcRect/>
            <a:stretch>
              <a:fillRect/>
            </a:stretch>
          </p:blipFill>
          <p:spPr bwMode="auto">
            <a:xfrm>
              <a:off x="451139" y="2660938"/>
              <a:ext cx="8040060" cy="1788750"/>
            </a:xfrm>
            <a:prstGeom prst="rect">
              <a:avLst/>
            </a:prstGeom>
            <a:noFill/>
            <a:ln w="9525">
              <a:noFill/>
              <a:miter lim="800000"/>
              <a:headEnd/>
              <a:tailEnd/>
            </a:ln>
          </p:spPr>
        </p:pic>
        <p:pic>
          <p:nvPicPr>
            <p:cNvPr id="11270" name="Picture 4"/>
            <p:cNvPicPr>
              <a:picLocks noChangeArrowheads="1"/>
            </p:cNvPicPr>
            <p:nvPr/>
          </p:nvPicPr>
          <p:blipFill>
            <a:blip r:embed="rId5" cstate="print"/>
            <a:srcRect/>
            <a:stretch>
              <a:fillRect/>
            </a:stretch>
          </p:blipFill>
          <p:spPr bwMode="auto">
            <a:xfrm>
              <a:off x="404813" y="4220007"/>
              <a:ext cx="8051400" cy="1957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overn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2762</TotalTime>
  <Words>2816</Words>
  <Application>Microsoft Office PowerPoint</Application>
  <PresentationFormat>On-screen Show (4:3)</PresentationFormat>
  <Paragraphs>545</Paragraphs>
  <Slides>42</Slides>
  <Notes>22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  PRAC: Drought and Excessive Moisture Theme</vt:lpstr>
      <vt:lpstr>Alberta</vt:lpstr>
      <vt:lpstr>Drought and Excessive Moisture: Alberta Ag and Rural Development</vt:lpstr>
      <vt:lpstr>ARD Progress on Adaptation</vt:lpstr>
      <vt:lpstr>Versatile Soil Moisture Budget</vt:lpstr>
      <vt:lpstr>Slide 6</vt:lpstr>
      <vt:lpstr>Slide 7</vt:lpstr>
      <vt:lpstr>Slide 8</vt:lpstr>
      <vt:lpstr>Slide 9</vt:lpstr>
      <vt:lpstr>Slide 10</vt:lpstr>
      <vt:lpstr>Saskatchewan</vt:lpstr>
      <vt:lpstr>Agricultural Drought and EM Monitoring Action Plan</vt:lpstr>
      <vt:lpstr>Evaluation of DEM Monitoring in SK</vt:lpstr>
      <vt:lpstr>Evaluation of DEM Monitoring in SK</vt:lpstr>
      <vt:lpstr>Network of Networks</vt:lpstr>
      <vt:lpstr>Slide 16</vt:lpstr>
      <vt:lpstr>Slide 17</vt:lpstr>
      <vt:lpstr>Adaptive Policy Evaluation Tool </vt:lpstr>
      <vt:lpstr>Adaptive Policy Evaluation Tool </vt:lpstr>
      <vt:lpstr>DEM Preparedness Planning: Old Wives Lake Watershed</vt:lpstr>
      <vt:lpstr>DEM Preparedness Planning: Moose Jaw River Watershed</vt:lpstr>
      <vt:lpstr>Climate Extremes Workshop</vt:lpstr>
      <vt:lpstr>Water Demand</vt:lpstr>
      <vt:lpstr>Water Demand Forecast: Qu’Appelle River Watershed</vt:lpstr>
      <vt:lpstr>Slide 25</vt:lpstr>
      <vt:lpstr>Mainstreaming Adaptation in Water Use Across Sectors in SK</vt:lpstr>
      <vt:lpstr>Slide 27</vt:lpstr>
      <vt:lpstr>Manitoba</vt:lpstr>
      <vt:lpstr>Slide 29</vt:lpstr>
      <vt:lpstr>Slide 30</vt:lpstr>
      <vt:lpstr>Drought Stages and Indicator</vt:lpstr>
      <vt:lpstr>Slide 32</vt:lpstr>
      <vt:lpstr>Municipal Adaptive Planning Project</vt:lpstr>
      <vt:lpstr>Summary of 2011 Web-Survey:  Current Vulnerabilities in Municipal MB</vt:lpstr>
      <vt:lpstr>Slide 35</vt:lpstr>
      <vt:lpstr>Municipal Adaptive Planning Project-cont.</vt:lpstr>
      <vt:lpstr>BC Municipal Planning Framework</vt:lpstr>
      <vt:lpstr>Provincial Planning on Adaptation for Excessive Moisture in the Interlake Region of Manitoba</vt:lpstr>
      <vt:lpstr>Project Objectives</vt:lpstr>
      <vt:lpstr>Consultation – Preliminary Findings</vt:lpstr>
      <vt:lpstr>Consultation – Preliminary Findings</vt:lpstr>
      <vt:lpstr>Additional Questions</vt:lpstr>
    </vt:vector>
  </TitlesOfParts>
  <Company>Saskatchewan Watershed Authority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Saskatchewan Watershed Authority  PRAC Update</dc:title>
  <dc:creator> </dc:creator>
  <cp:lastModifiedBy>tha2</cp:lastModifiedBy>
  <cp:revision>202</cp:revision>
  <dcterms:created xsi:type="dcterms:W3CDTF">2011-08-30T15:44:33Z</dcterms:created>
  <dcterms:modified xsi:type="dcterms:W3CDTF">2012-02-15T13:59:02Z</dcterms:modified>
</cp:coreProperties>
</file>