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315" r:id="rId3"/>
    <p:sldId id="316" r:id="rId4"/>
    <p:sldId id="317" r:id="rId5"/>
    <p:sldId id="284" r:id="rId6"/>
    <p:sldId id="279" r:id="rId7"/>
    <p:sldId id="270" r:id="rId8"/>
    <p:sldId id="321" r:id="rId9"/>
    <p:sldId id="322" r:id="rId10"/>
    <p:sldId id="318" r:id="rId11"/>
    <p:sldId id="312" r:id="rId12"/>
    <p:sldId id="269" r:id="rId13"/>
    <p:sldId id="319" r:id="rId14"/>
    <p:sldId id="313" r:id="rId15"/>
    <p:sldId id="287" r:id="rId16"/>
    <p:sldId id="303" r:id="rId17"/>
    <p:sldId id="292" r:id="rId18"/>
    <p:sldId id="304" r:id="rId19"/>
    <p:sldId id="305" r:id="rId20"/>
    <p:sldId id="306" r:id="rId21"/>
    <p:sldId id="314" r:id="rId22"/>
    <p:sldId id="308" r:id="rId23"/>
    <p:sldId id="323" r:id="rId24"/>
    <p:sldId id="325" r:id="rId25"/>
    <p:sldId id="324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>
      <p:cViewPr varScale="1">
        <p:scale>
          <a:sx n="96" d="100"/>
          <a:sy n="96" d="100"/>
        </p:scale>
        <p:origin x="-3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s\users\saskatoon\ThorpeJ\PRAC\Prairies%20Overall\six%20point%20result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src.sk.ca\users\saskatoon\ThorpeJ\PRAC\Southwest%20Case%20Study\Manyberrie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smoothMarker"/>
        <c:ser>
          <c:idx val="0"/>
          <c:order val="0"/>
          <c:tx>
            <c:strRef>
              <c:f>Sheet1!$C$2</c:f>
              <c:strCache>
                <c:ptCount val="1"/>
                <c:pt idx="0">
                  <c:v>1961-90</c:v>
                </c:pt>
              </c:strCache>
            </c:strRef>
          </c:tx>
          <c:spPr>
            <a:ln>
              <a:noFill/>
            </a:ln>
          </c:spPr>
          <c:marker>
            <c:symbol val="circle"/>
            <c:size val="8"/>
            <c:spPr>
              <a:solidFill>
                <a:schemeClr val="tx1"/>
              </a:solidFill>
              <a:ln>
                <a:solidFill>
                  <a:schemeClr val="tx1"/>
                </a:solidFill>
              </a:ln>
            </c:spPr>
          </c:marker>
          <c:xVal>
            <c:numRef>
              <c:f>Sheet1!$D$1:$G$1</c:f>
              <c:numCache>
                <c:formatCode>General</c:formatCode>
                <c:ptCount val="4"/>
                <c:pt idx="0">
                  <c:v>1976</c:v>
                </c:pt>
                <c:pt idx="1">
                  <c:v>2025.5</c:v>
                </c:pt>
                <c:pt idx="2">
                  <c:v>2055.5</c:v>
                </c:pt>
                <c:pt idx="3">
                  <c:v>2085.5</c:v>
                </c:pt>
              </c:numCache>
            </c:numRef>
          </c:xVal>
          <c:yVal>
            <c:numRef>
              <c:f>Sheet1!$D$2:$G$2</c:f>
              <c:numCache>
                <c:formatCode>General</c:formatCode>
                <c:ptCount val="4"/>
                <c:pt idx="0" formatCode="0">
                  <c:v>653.44514730819014</c:v>
                </c:pt>
              </c:numCache>
            </c:numRef>
          </c:yVal>
          <c:smooth val="1"/>
        </c:ser>
        <c:ser>
          <c:idx val="1"/>
          <c:order val="1"/>
          <c:tx>
            <c:strRef>
              <c:f>Sheet1!$C$3</c:f>
              <c:strCache>
                <c:ptCount val="1"/>
                <c:pt idx="0">
                  <c:v>cool scenario</c:v>
                </c:pt>
              </c:strCache>
            </c:strRef>
          </c:tx>
          <c:spPr>
            <a:ln>
              <a:solidFill>
                <a:srgbClr val="00B0F0"/>
              </a:solidFill>
            </a:ln>
          </c:spPr>
          <c:marker>
            <c:symbol val="none"/>
          </c:marker>
          <c:xVal>
            <c:numRef>
              <c:f>Sheet1!$D$1:$G$1</c:f>
              <c:numCache>
                <c:formatCode>General</c:formatCode>
                <c:ptCount val="4"/>
                <c:pt idx="0">
                  <c:v>1976</c:v>
                </c:pt>
                <c:pt idx="1">
                  <c:v>2025.5</c:v>
                </c:pt>
                <c:pt idx="2">
                  <c:v>2055.5</c:v>
                </c:pt>
                <c:pt idx="3">
                  <c:v>2085.5</c:v>
                </c:pt>
              </c:numCache>
            </c:numRef>
          </c:xVal>
          <c:yVal>
            <c:numRef>
              <c:f>Sheet1!$D$3:$G$3</c:f>
              <c:numCache>
                <c:formatCode>0</c:formatCode>
                <c:ptCount val="4"/>
                <c:pt idx="0">
                  <c:v>653.44514730819014</c:v>
                </c:pt>
                <c:pt idx="1">
                  <c:v>627.07777522540084</c:v>
                </c:pt>
                <c:pt idx="2">
                  <c:v>594.53300110687803</c:v>
                </c:pt>
                <c:pt idx="3">
                  <c:v>568.86815912472628</c:v>
                </c:pt>
              </c:numCache>
            </c:numRef>
          </c:yVal>
          <c:smooth val="1"/>
        </c:ser>
        <c:ser>
          <c:idx val="2"/>
          <c:order val="2"/>
          <c:tx>
            <c:strRef>
              <c:f>Sheet1!$C$4</c:f>
              <c:strCache>
                <c:ptCount val="1"/>
                <c:pt idx="0">
                  <c:v>warm scenario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Sheet1!$D$1:$G$1</c:f>
              <c:numCache>
                <c:formatCode>General</c:formatCode>
                <c:ptCount val="4"/>
                <c:pt idx="0">
                  <c:v>1976</c:v>
                </c:pt>
                <c:pt idx="1">
                  <c:v>2025.5</c:v>
                </c:pt>
                <c:pt idx="2">
                  <c:v>2055.5</c:v>
                </c:pt>
                <c:pt idx="3">
                  <c:v>2085.5</c:v>
                </c:pt>
              </c:numCache>
            </c:numRef>
          </c:xVal>
          <c:yVal>
            <c:numRef>
              <c:f>Sheet1!$D$4:$G$4</c:f>
              <c:numCache>
                <c:formatCode>0</c:formatCode>
                <c:ptCount val="4"/>
                <c:pt idx="0">
                  <c:v>653.44514730819014</c:v>
                </c:pt>
                <c:pt idx="1">
                  <c:v>587.6880189225235</c:v>
                </c:pt>
                <c:pt idx="2">
                  <c:v>513.3441894234835</c:v>
                </c:pt>
                <c:pt idx="3">
                  <c:v>383.44119520413523</c:v>
                </c:pt>
              </c:numCache>
            </c:numRef>
          </c:yVal>
          <c:smooth val="1"/>
        </c:ser>
        <c:axId val="58519552"/>
        <c:axId val="58521088"/>
      </c:scatterChart>
      <c:valAx>
        <c:axId val="58519552"/>
        <c:scaling>
          <c:orientation val="minMax"/>
        </c:scaling>
        <c:axPos val="b"/>
        <c:numFmt formatCode="General" sourceLinked="1"/>
        <c:tickLblPos val="nextTo"/>
        <c:crossAx val="58521088"/>
        <c:crosses val="autoZero"/>
        <c:crossBetween val="midCat"/>
      </c:valAx>
      <c:valAx>
        <c:axId val="58521088"/>
        <c:scaling>
          <c:orientation val="minMax"/>
          <c:max val="1000"/>
        </c:scaling>
        <c:axPos val="l"/>
        <c:majorGridlines/>
        <c:numFmt formatCode="0" sourceLinked="1"/>
        <c:tickLblPos val="nextTo"/>
        <c:crossAx val="58519552"/>
        <c:crosses val="autoZero"/>
        <c:crossBetween val="midCat"/>
      </c:valAx>
    </c:plotArea>
    <c:legend>
      <c:legendPos val="r"/>
      <c:layout/>
    </c:legend>
    <c:plotVisOnly val="1"/>
  </c:chart>
  <c:spPr>
    <a:solidFill>
      <a:schemeClr val="bg1"/>
    </a:solidFill>
    <a:ln>
      <a:noFill/>
    </a:ln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/>
      <c:scatterChart>
        <c:scatterStyle val="lineMarker"/>
        <c:ser>
          <c:idx val="0"/>
          <c:order val="0"/>
          <c:tx>
            <c:strRef>
              <c:f>projection!$B$2</c:f>
              <c:strCache>
                <c:ptCount val="1"/>
                <c:pt idx="0">
                  <c:v>measured</c:v>
                </c:pt>
              </c:strCache>
            </c:strRef>
          </c:tx>
          <c:marker>
            <c:symbol val="none"/>
          </c:marker>
          <c:xVal>
            <c:numRef>
              <c:f>projection!$A$3:$A$79</c:f>
              <c:numCache>
                <c:formatCode>0.0</c:formatCode>
                <c:ptCount val="77"/>
                <c:pt idx="0">
                  <c:v>1930</c:v>
                </c:pt>
                <c:pt idx="1">
                  <c:v>1931</c:v>
                </c:pt>
                <c:pt idx="2">
                  <c:v>1932</c:v>
                </c:pt>
                <c:pt idx="3">
                  <c:v>1933</c:v>
                </c:pt>
                <c:pt idx="4">
                  <c:v>1934</c:v>
                </c:pt>
                <c:pt idx="5">
                  <c:v>1935</c:v>
                </c:pt>
                <c:pt idx="6">
                  <c:v>1936</c:v>
                </c:pt>
                <c:pt idx="7">
                  <c:v>1937</c:v>
                </c:pt>
                <c:pt idx="8">
                  <c:v>1938</c:v>
                </c:pt>
                <c:pt idx="9">
                  <c:v>1939</c:v>
                </c:pt>
                <c:pt idx="10">
                  <c:v>1940</c:v>
                </c:pt>
                <c:pt idx="11">
                  <c:v>1941</c:v>
                </c:pt>
                <c:pt idx="12">
                  <c:v>1942</c:v>
                </c:pt>
                <c:pt idx="13">
                  <c:v>1943</c:v>
                </c:pt>
                <c:pt idx="14">
                  <c:v>1944</c:v>
                </c:pt>
                <c:pt idx="15">
                  <c:v>1945</c:v>
                </c:pt>
                <c:pt idx="16">
                  <c:v>1946</c:v>
                </c:pt>
                <c:pt idx="17">
                  <c:v>1947</c:v>
                </c:pt>
                <c:pt idx="18">
                  <c:v>1948</c:v>
                </c:pt>
                <c:pt idx="19">
                  <c:v>1949</c:v>
                </c:pt>
                <c:pt idx="20">
                  <c:v>1950</c:v>
                </c:pt>
                <c:pt idx="21">
                  <c:v>1951</c:v>
                </c:pt>
                <c:pt idx="22">
                  <c:v>1952</c:v>
                </c:pt>
                <c:pt idx="23">
                  <c:v>1953</c:v>
                </c:pt>
                <c:pt idx="24">
                  <c:v>1954</c:v>
                </c:pt>
                <c:pt idx="25">
                  <c:v>1955</c:v>
                </c:pt>
                <c:pt idx="26">
                  <c:v>1956</c:v>
                </c:pt>
                <c:pt idx="27">
                  <c:v>1957</c:v>
                </c:pt>
                <c:pt idx="28">
                  <c:v>1958</c:v>
                </c:pt>
                <c:pt idx="29">
                  <c:v>1959</c:v>
                </c:pt>
                <c:pt idx="30">
                  <c:v>1960</c:v>
                </c:pt>
                <c:pt idx="31">
                  <c:v>1961</c:v>
                </c:pt>
                <c:pt idx="32">
                  <c:v>1962</c:v>
                </c:pt>
                <c:pt idx="33">
                  <c:v>1963</c:v>
                </c:pt>
                <c:pt idx="34">
                  <c:v>1964</c:v>
                </c:pt>
                <c:pt idx="35">
                  <c:v>1965</c:v>
                </c:pt>
                <c:pt idx="36">
                  <c:v>1966</c:v>
                </c:pt>
                <c:pt idx="37">
                  <c:v>1967</c:v>
                </c:pt>
                <c:pt idx="38">
                  <c:v>1968</c:v>
                </c:pt>
                <c:pt idx="39">
                  <c:v>1969</c:v>
                </c:pt>
                <c:pt idx="40">
                  <c:v>1970</c:v>
                </c:pt>
                <c:pt idx="41">
                  <c:v>1971</c:v>
                </c:pt>
                <c:pt idx="42">
                  <c:v>1972</c:v>
                </c:pt>
                <c:pt idx="43">
                  <c:v>1973</c:v>
                </c:pt>
                <c:pt idx="44">
                  <c:v>1974</c:v>
                </c:pt>
                <c:pt idx="45">
                  <c:v>1975</c:v>
                </c:pt>
                <c:pt idx="46">
                  <c:v>1975.5</c:v>
                </c:pt>
                <c:pt idx="47">
                  <c:v>1976</c:v>
                </c:pt>
                <c:pt idx="48">
                  <c:v>1977</c:v>
                </c:pt>
                <c:pt idx="49">
                  <c:v>1978</c:v>
                </c:pt>
                <c:pt idx="50">
                  <c:v>1979</c:v>
                </c:pt>
                <c:pt idx="51">
                  <c:v>1980</c:v>
                </c:pt>
                <c:pt idx="52">
                  <c:v>1981</c:v>
                </c:pt>
                <c:pt idx="53">
                  <c:v>1982</c:v>
                </c:pt>
                <c:pt idx="54">
                  <c:v>1983</c:v>
                </c:pt>
                <c:pt idx="55">
                  <c:v>1984</c:v>
                </c:pt>
                <c:pt idx="56">
                  <c:v>1985</c:v>
                </c:pt>
                <c:pt idx="57">
                  <c:v>1986</c:v>
                </c:pt>
                <c:pt idx="58">
                  <c:v>1987</c:v>
                </c:pt>
                <c:pt idx="59">
                  <c:v>1988</c:v>
                </c:pt>
                <c:pt idx="60">
                  <c:v>1989</c:v>
                </c:pt>
                <c:pt idx="61">
                  <c:v>1990</c:v>
                </c:pt>
                <c:pt idx="62">
                  <c:v>1991</c:v>
                </c:pt>
                <c:pt idx="63">
                  <c:v>1992</c:v>
                </c:pt>
                <c:pt idx="64">
                  <c:v>1993</c:v>
                </c:pt>
                <c:pt idx="65">
                  <c:v>1994</c:v>
                </c:pt>
                <c:pt idx="66">
                  <c:v>1995</c:v>
                </c:pt>
                <c:pt idx="67">
                  <c:v>1996</c:v>
                </c:pt>
                <c:pt idx="68">
                  <c:v>1997</c:v>
                </c:pt>
                <c:pt idx="69">
                  <c:v>1998</c:v>
                </c:pt>
                <c:pt idx="70">
                  <c:v>1999</c:v>
                </c:pt>
                <c:pt idx="71">
                  <c:v>2000</c:v>
                </c:pt>
                <c:pt idx="72">
                  <c:v>2001</c:v>
                </c:pt>
                <c:pt idx="73">
                  <c:v>1975.5</c:v>
                </c:pt>
                <c:pt idx="74">
                  <c:v>2025.5</c:v>
                </c:pt>
                <c:pt idx="75">
                  <c:v>2055.5</c:v>
                </c:pt>
                <c:pt idx="76">
                  <c:v>2085.5</c:v>
                </c:pt>
              </c:numCache>
            </c:numRef>
          </c:xVal>
          <c:yVal>
            <c:numRef>
              <c:f>projection!$B$3:$B$79</c:f>
              <c:numCache>
                <c:formatCode>0</c:formatCode>
                <c:ptCount val="77"/>
                <c:pt idx="0">
                  <c:v>257</c:v>
                </c:pt>
                <c:pt idx="1">
                  <c:v>280</c:v>
                </c:pt>
                <c:pt idx="2">
                  <c:v>409</c:v>
                </c:pt>
                <c:pt idx="3">
                  <c:v>295</c:v>
                </c:pt>
                <c:pt idx="4">
                  <c:v>247</c:v>
                </c:pt>
                <c:pt idx="5">
                  <c:v>325</c:v>
                </c:pt>
                <c:pt idx="6">
                  <c:v>183</c:v>
                </c:pt>
                <c:pt idx="7">
                  <c:v>280</c:v>
                </c:pt>
                <c:pt idx="8">
                  <c:v>434</c:v>
                </c:pt>
                <c:pt idx="9">
                  <c:v>350</c:v>
                </c:pt>
                <c:pt idx="10">
                  <c:v>444</c:v>
                </c:pt>
                <c:pt idx="12">
                  <c:v>925</c:v>
                </c:pt>
                <c:pt idx="13">
                  <c:v>252</c:v>
                </c:pt>
                <c:pt idx="17">
                  <c:v>343</c:v>
                </c:pt>
                <c:pt idx="18">
                  <c:v>213</c:v>
                </c:pt>
                <c:pt idx="19">
                  <c:v>101</c:v>
                </c:pt>
                <c:pt idx="20">
                  <c:v>303</c:v>
                </c:pt>
                <c:pt idx="21">
                  <c:v>471</c:v>
                </c:pt>
                <c:pt idx="22">
                  <c:v>460</c:v>
                </c:pt>
                <c:pt idx="23">
                  <c:v>547</c:v>
                </c:pt>
                <c:pt idx="24">
                  <c:v>567</c:v>
                </c:pt>
                <c:pt idx="25">
                  <c:v>695</c:v>
                </c:pt>
                <c:pt idx="26">
                  <c:v>549</c:v>
                </c:pt>
                <c:pt idx="27">
                  <c:v>426</c:v>
                </c:pt>
                <c:pt idx="28">
                  <c:v>419</c:v>
                </c:pt>
                <c:pt idx="29">
                  <c:v>276</c:v>
                </c:pt>
                <c:pt idx="30">
                  <c:v>270</c:v>
                </c:pt>
                <c:pt idx="31">
                  <c:v>96</c:v>
                </c:pt>
                <c:pt idx="32">
                  <c:v>214</c:v>
                </c:pt>
                <c:pt idx="33">
                  <c:v>267</c:v>
                </c:pt>
                <c:pt idx="34">
                  <c:v>279</c:v>
                </c:pt>
                <c:pt idx="35">
                  <c:v>736</c:v>
                </c:pt>
                <c:pt idx="36">
                  <c:v>558</c:v>
                </c:pt>
                <c:pt idx="37">
                  <c:v>518</c:v>
                </c:pt>
                <c:pt idx="38">
                  <c:v>519</c:v>
                </c:pt>
                <c:pt idx="39">
                  <c:v>308</c:v>
                </c:pt>
                <c:pt idx="40">
                  <c:v>359</c:v>
                </c:pt>
                <c:pt idx="41">
                  <c:v>354</c:v>
                </c:pt>
                <c:pt idx="42">
                  <c:v>296</c:v>
                </c:pt>
                <c:pt idx="43">
                  <c:v>188</c:v>
                </c:pt>
                <c:pt idx="44">
                  <c:v>476</c:v>
                </c:pt>
                <c:pt idx="45">
                  <c:v>593</c:v>
                </c:pt>
                <c:pt idx="47">
                  <c:v>439</c:v>
                </c:pt>
                <c:pt idx="48">
                  <c:v>257</c:v>
                </c:pt>
                <c:pt idx="49">
                  <c:v>707</c:v>
                </c:pt>
                <c:pt idx="50">
                  <c:v>558</c:v>
                </c:pt>
                <c:pt idx="51">
                  <c:v>222</c:v>
                </c:pt>
                <c:pt idx="52">
                  <c:v>362</c:v>
                </c:pt>
                <c:pt idx="53">
                  <c:v>437</c:v>
                </c:pt>
                <c:pt idx="54">
                  <c:v>326</c:v>
                </c:pt>
                <c:pt idx="55">
                  <c:v>237</c:v>
                </c:pt>
                <c:pt idx="56">
                  <c:v>388</c:v>
                </c:pt>
                <c:pt idx="57">
                  <c:v>860</c:v>
                </c:pt>
                <c:pt idx="58">
                  <c:v>585</c:v>
                </c:pt>
                <c:pt idx="59">
                  <c:v>83</c:v>
                </c:pt>
                <c:pt idx="60">
                  <c:v>779</c:v>
                </c:pt>
                <c:pt idx="61">
                  <c:v>684</c:v>
                </c:pt>
                <c:pt idx="62">
                  <c:v>884</c:v>
                </c:pt>
                <c:pt idx="63">
                  <c:v>562</c:v>
                </c:pt>
                <c:pt idx="64">
                  <c:v>247</c:v>
                </c:pt>
                <c:pt idx="65">
                  <c:v>497</c:v>
                </c:pt>
                <c:pt idx="67">
                  <c:v>801</c:v>
                </c:pt>
                <c:pt idx="68">
                  <c:v>597</c:v>
                </c:pt>
                <c:pt idx="69">
                  <c:v>513</c:v>
                </c:pt>
                <c:pt idx="70">
                  <c:v>844</c:v>
                </c:pt>
                <c:pt idx="71">
                  <c:v>369</c:v>
                </c:pt>
                <c:pt idx="72">
                  <c:v>233</c:v>
                </c:pt>
              </c:numCache>
            </c:numRef>
          </c:yVal>
        </c:ser>
        <c:ser>
          <c:idx val="1"/>
          <c:order val="1"/>
          <c:tx>
            <c:strRef>
              <c:f>projection!$C$2</c:f>
              <c:strCache>
                <c:ptCount val="1"/>
                <c:pt idx="0">
                  <c:v>CGCM</c:v>
                </c:pt>
              </c:strCache>
            </c:strRef>
          </c:tx>
          <c:marker>
            <c:symbol val="none"/>
          </c:marker>
          <c:xVal>
            <c:numRef>
              <c:f>projection!$A$3:$A$79</c:f>
              <c:numCache>
                <c:formatCode>0.0</c:formatCode>
                <c:ptCount val="77"/>
                <c:pt idx="0">
                  <c:v>1930</c:v>
                </c:pt>
                <c:pt idx="1">
                  <c:v>1931</c:v>
                </c:pt>
                <c:pt idx="2">
                  <c:v>1932</c:v>
                </c:pt>
                <c:pt idx="3">
                  <c:v>1933</c:v>
                </c:pt>
                <c:pt idx="4">
                  <c:v>1934</c:v>
                </c:pt>
                <c:pt idx="5">
                  <c:v>1935</c:v>
                </c:pt>
                <c:pt idx="6">
                  <c:v>1936</c:v>
                </c:pt>
                <c:pt idx="7">
                  <c:v>1937</c:v>
                </c:pt>
                <c:pt idx="8">
                  <c:v>1938</c:v>
                </c:pt>
                <c:pt idx="9">
                  <c:v>1939</c:v>
                </c:pt>
                <c:pt idx="10">
                  <c:v>1940</c:v>
                </c:pt>
                <c:pt idx="11">
                  <c:v>1941</c:v>
                </c:pt>
                <c:pt idx="12">
                  <c:v>1942</c:v>
                </c:pt>
                <c:pt idx="13">
                  <c:v>1943</c:v>
                </c:pt>
                <c:pt idx="14">
                  <c:v>1944</c:v>
                </c:pt>
                <c:pt idx="15">
                  <c:v>1945</c:v>
                </c:pt>
                <c:pt idx="16">
                  <c:v>1946</c:v>
                </c:pt>
                <c:pt idx="17">
                  <c:v>1947</c:v>
                </c:pt>
                <c:pt idx="18">
                  <c:v>1948</c:v>
                </c:pt>
                <c:pt idx="19">
                  <c:v>1949</c:v>
                </c:pt>
                <c:pt idx="20">
                  <c:v>1950</c:v>
                </c:pt>
                <c:pt idx="21">
                  <c:v>1951</c:v>
                </c:pt>
                <c:pt idx="22">
                  <c:v>1952</c:v>
                </c:pt>
                <c:pt idx="23">
                  <c:v>1953</c:v>
                </c:pt>
                <c:pt idx="24">
                  <c:v>1954</c:v>
                </c:pt>
                <c:pt idx="25">
                  <c:v>1955</c:v>
                </c:pt>
                <c:pt idx="26">
                  <c:v>1956</c:v>
                </c:pt>
                <c:pt idx="27">
                  <c:v>1957</c:v>
                </c:pt>
                <c:pt idx="28">
                  <c:v>1958</c:v>
                </c:pt>
                <c:pt idx="29">
                  <c:v>1959</c:v>
                </c:pt>
                <c:pt idx="30">
                  <c:v>1960</c:v>
                </c:pt>
                <c:pt idx="31">
                  <c:v>1961</c:v>
                </c:pt>
                <c:pt idx="32">
                  <c:v>1962</c:v>
                </c:pt>
                <c:pt idx="33">
                  <c:v>1963</c:v>
                </c:pt>
                <c:pt idx="34">
                  <c:v>1964</c:v>
                </c:pt>
                <c:pt idx="35">
                  <c:v>1965</c:v>
                </c:pt>
                <c:pt idx="36">
                  <c:v>1966</c:v>
                </c:pt>
                <c:pt idx="37">
                  <c:v>1967</c:v>
                </c:pt>
                <c:pt idx="38">
                  <c:v>1968</c:v>
                </c:pt>
                <c:pt idx="39">
                  <c:v>1969</c:v>
                </c:pt>
                <c:pt idx="40">
                  <c:v>1970</c:v>
                </c:pt>
                <c:pt idx="41">
                  <c:v>1971</c:v>
                </c:pt>
                <c:pt idx="42">
                  <c:v>1972</c:v>
                </c:pt>
                <c:pt idx="43">
                  <c:v>1973</c:v>
                </c:pt>
                <c:pt idx="44">
                  <c:v>1974</c:v>
                </c:pt>
                <c:pt idx="45">
                  <c:v>1975</c:v>
                </c:pt>
                <c:pt idx="46">
                  <c:v>1975.5</c:v>
                </c:pt>
                <c:pt idx="47">
                  <c:v>1976</c:v>
                </c:pt>
                <c:pt idx="48">
                  <c:v>1977</c:v>
                </c:pt>
                <c:pt idx="49">
                  <c:v>1978</c:v>
                </c:pt>
                <c:pt idx="50">
                  <c:v>1979</c:v>
                </c:pt>
                <c:pt idx="51">
                  <c:v>1980</c:v>
                </c:pt>
                <c:pt idx="52">
                  <c:v>1981</c:v>
                </c:pt>
                <c:pt idx="53">
                  <c:v>1982</c:v>
                </c:pt>
                <c:pt idx="54">
                  <c:v>1983</c:v>
                </c:pt>
                <c:pt idx="55">
                  <c:v>1984</c:v>
                </c:pt>
                <c:pt idx="56">
                  <c:v>1985</c:v>
                </c:pt>
                <c:pt idx="57">
                  <c:v>1986</c:v>
                </c:pt>
                <c:pt idx="58">
                  <c:v>1987</c:v>
                </c:pt>
                <c:pt idx="59">
                  <c:v>1988</c:v>
                </c:pt>
                <c:pt idx="60">
                  <c:v>1989</c:v>
                </c:pt>
                <c:pt idx="61">
                  <c:v>1990</c:v>
                </c:pt>
                <c:pt idx="62">
                  <c:v>1991</c:v>
                </c:pt>
                <c:pt idx="63">
                  <c:v>1992</c:v>
                </c:pt>
                <c:pt idx="64">
                  <c:v>1993</c:v>
                </c:pt>
                <c:pt idx="65">
                  <c:v>1994</c:v>
                </c:pt>
                <c:pt idx="66">
                  <c:v>1995</c:v>
                </c:pt>
                <c:pt idx="67">
                  <c:v>1996</c:v>
                </c:pt>
                <c:pt idx="68">
                  <c:v>1997</c:v>
                </c:pt>
                <c:pt idx="69">
                  <c:v>1998</c:v>
                </c:pt>
                <c:pt idx="70">
                  <c:v>1999</c:v>
                </c:pt>
                <c:pt idx="71">
                  <c:v>2000</c:v>
                </c:pt>
                <c:pt idx="72">
                  <c:v>2001</c:v>
                </c:pt>
                <c:pt idx="73">
                  <c:v>1975.5</c:v>
                </c:pt>
                <c:pt idx="74">
                  <c:v>2025.5</c:v>
                </c:pt>
                <c:pt idx="75">
                  <c:v>2055.5</c:v>
                </c:pt>
                <c:pt idx="76">
                  <c:v>2085.5</c:v>
                </c:pt>
              </c:numCache>
            </c:numRef>
          </c:xVal>
          <c:yVal>
            <c:numRef>
              <c:f>projection!$C$3:$C$79</c:f>
              <c:numCache>
                <c:formatCode>General</c:formatCode>
                <c:ptCount val="77"/>
                <c:pt idx="73" formatCode="0">
                  <c:v>422.83333333333331</c:v>
                </c:pt>
                <c:pt idx="74" formatCode="0">
                  <c:v>459.91546071278191</c:v>
                </c:pt>
                <c:pt idx="75" formatCode="0">
                  <c:v>404.33476455786831</c:v>
                </c:pt>
                <c:pt idx="76" formatCode="0">
                  <c:v>400.78581557736993</c:v>
                </c:pt>
              </c:numCache>
            </c:numRef>
          </c:yVal>
        </c:ser>
        <c:ser>
          <c:idx val="2"/>
          <c:order val="2"/>
          <c:tx>
            <c:strRef>
              <c:f>projection!$D$2</c:f>
              <c:strCache>
                <c:ptCount val="1"/>
                <c:pt idx="0">
                  <c:v>GFCM</c:v>
                </c:pt>
              </c:strCache>
            </c:strRef>
          </c:tx>
          <c:marker>
            <c:symbol val="none"/>
          </c:marker>
          <c:xVal>
            <c:numRef>
              <c:f>projection!$A$3:$A$79</c:f>
              <c:numCache>
                <c:formatCode>0.0</c:formatCode>
                <c:ptCount val="77"/>
                <c:pt idx="0">
                  <c:v>1930</c:v>
                </c:pt>
                <c:pt idx="1">
                  <c:v>1931</c:v>
                </c:pt>
                <c:pt idx="2">
                  <c:v>1932</c:v>
                </c:pt>
                <c:pt idx="3">
                  <c:v>1933</c:v>
                </c:pt>
                <c:pt idx="4">
                  <c:v>1934</c:v>
                </c:pt>
                <c:pt idx="5">
                  <c:v>1935</c:v>
                </c:pt>
                <c:pt idx="6">
                  <c:v>1936</c:v>
                </c:pt>
                <c:pt idx="7">
                  <c:v>1937</c:v>
                </c:pt>
                <c:pt idx="8">
                  <c:v>1938</c:v>
                </c:pt>
                <c:pt idx="9">
                  <c:v>1939</c:v>
                </c:pt>
                <c:pt idx="10">
                  <c:v>1940</c:v>
                </c:pt>
                <c:pt idx="11">
                  <c:v>1941</c:v>
                </c:pt>
                <c:pt idx="12">
                  <c:v>1942</c:v>
                </c:pt>
                <c:pt idx="13">
                  <c:v>1943</c:v>
                </c:pt>
                <c:pt idx="14">
                  <c:v>1944</c:v>
                </c:pt>
                <c:pt idx="15">
                  <c:v>1945</c:v>
                </c:pt>
                <c:pt idx="16">
                  <c:v>1946</c:v>
                </c:pt>
                <c:pt idx="17">
                  <c:v>1947</c:v>
                </c:pt>
                <c:pt idx="18">
                  <c:v>1948</c:v>
                </c:pt>
                <c:pt idx="19">
                  <c:v>1949</c:v>
                </c:pt>
                <c:pt idx="20">
                  <c:v>1950</c:v>
                </c:pt>
                <c:pt idx="21">
                  <c:v>1951</c:v>
                </c:pt>
                <c:pt idx="22">
                  <c:v>1952</c:v>
                </c:pt>
                <c:pt idx="23">
                  <c:v>1953</c:v>
                </c:pt>
                <c:pt idx="24">
                  <c:v>1954</c:v>
                </c:pt>
                <c:pt idx="25">
                  <c:v>1955</c:v>
                </c:pt>
                <c:pt idx="26">
                  <c:v>1956</c:v>
                </c:pt>
                <c:pt idx="27">
                  <c:v>1957</c:v>
                </c:pt>
                <c:pt idx="28">
                  <c:v>1958</c:v>
                </c:pt>
                <c:pt idx="29">
                  <c:v>1959</c:v>
                </c:pt>
                <c:pt idx="30">
                  <c:v>1960</c:v>
                </c:pt>
                <c:pt idx="31">
                  <c:v>1961</c:v>
                </c:pt>
                <c:pt idx="32">
                  <c:v>1962</c:v>
                </c:pt>
                <c:pt idx="33">
                  <c:v>1963</c:v>
                </c:pt>
                <c:pt idx="34">
                  <c:v>1964</c:v>
                </c:pt>
                <c:pt idx="35">
                  <c:v>1965</c:v>
                </c:pt>
                <c:pt idx="36">
                  <c:v>1966</c:v>
                </c:pt>
                <c:pt idx="37">
                  <c:v>1967</c:v>
                </c:pt>
                <c:pt idx="38">
                  <c:v>1968</c:v>
                </c:pt>
                <c:pt idx="39">
                  <c:v>1969</c:v>
                </c:pt>
                <c:pt idx="40">
                  <c:v>1970</c:v>
                </c:pt>
                <c:pt idx="41">
                  <c:v>1971</c:v>
                </c:pt>
                <c:pt idx="42">
                  <c:v>1972</c:v>
                </c:pt>
                <c:pt idx="43">
                  <c:v>1973</c:v>
                </c:pt>
                <c:pt idx="44">
                  <c:v>1974</c:v>
                </c:pt>
                <c:pt idx="45">
                  <c:v>1975</c:v>
                </c:pt>
                <c:pt idx="46">
                  <c:v>1975.5</c:v>
                </c:pt>
                <c:pt idx="47">
                  <c:v>1976</c:v>
                </c:pt>
                <c:pt idx="48">
                  <c:v>1977</c:v>
                </c:pt>
                <c:pt idx="49">
                  <c:v>1978</c:v>
                </c:pt>
                <c:pt idx="50">
                  <c:v>1979</c:v>
                </c:pt>
                <c:pt idx="51">
                  <c:v>1980</c:v>
                </c:pt>
                <c:pt idx="52">
                  <c:v>1981</c:v>
                </c:pt>
                <c:pt idx="53">
                  <c:v>1982</c:v>
                </c:pt>
                <c:pt idx="54">
                  <c:v>1983</c:v>
                </c:pt>
                <c:pt idx="55">
                  <c:v>1984</c:v>
                </c:pt>
                <c:pt idx="56">
                  <c:v>1985</c:v>
                </c:pt>
                <c:pt idx="57">
                  <c:v>1986</c:v>
                </c:pt>
                <c:pt idx="58">
                  <c:v>1987</c:v>
                </c:pt>
                <c:pt idx="59">
                  <c:v>1988</c:v>
                </c:pt>
                <c:pt idx="60">
                  <c:v>1989</c:v>
                </c:pt>
                <c:pt idx="61">
                  <c:v>1990</c:v>
                </c:pt>
                <c:pt idx="62">
                  <c:v>1991</c:v>
                </c:pt>
                <c:pt idx="63">
                  <c:v>1992</c:v>
                </c:pt>
                <c:pt idx="64">
                  <c:v>1993</c:v>
                </c:pt>
                <c:pt idx="65">
                  <c:v>1994</c:v>
                </c:pt>
                <c:pt idx="66">
                  <c:v>1995</c:v>
                </c:pt>
                <c:pt idx="67">
                  <c:v>1996</c:v>
                </c:pt>
                <c:pt idx="68">
                  <c:v>1997</c:v>
                </c:pt>
                <c:pt idx="69">
                  <c:v>1998</c:v>
                </c:pt>
                <c:pt idx="70">
                  <c:v>1999</c:v>
                </c:pt>
                <c:pt idx="71">
                  <c:v>2000</c:v>
                </c:pt>
                <c:pt idx="72">
                  <c:v>2001</c:v>
                </c:pt>
                <c:pt idx="73">
                  <c:v>1975.5</c:v>
                </c:pt>
                <c:pt idx="74">
                  <c:v>2025.5</c:v>
                </c:pt>
                <c:pt idx="75">
                  <c:v>2055.5</c:v>
                </c:pt>
                <c:pt idx="76">
                  <c:v>2085.5</c:v>
                </c:pt>
              </c:numCache>
            </c:numRef>
          </c:xVal>
          <c:yVal>
            <c:numRef>
              <c:f>projection!$D$3:$D$79</c:f>
              <c:numCache>
                <c:formatCode>General</c:formatCode>
                <c:ptCount val="77"/>
                <c:pt idx="73" formatCode="0">
                  <c:v>422.83333333333331</c:v>
                </c:pt>
                <c:pt idx="74" formatCode="0">
                  <c:v>443.89110053212164</c:v>
                </c:pt>
                <c:pt idx="75" formatCode="0">
                  <c:v>317.27719252574201</c:v>
                </c:pt>
                <c:pt idx="76" formatCode="0">
                  <c:v>314.19270293866225</c:v>
                </c:pt>
              </c:numCache>
            </c:numRef>
          </c:yVal>
        </c:ser>
        <c:ser>
          <c:idx val="3"/>
          <c:order val="3"/>
          <c:tx>
            <c:strRef>
              <c:f>projection!$E$2</c:f>
              <c:strCache>
                <c:ptCount val="1"/>
                <c:pt idx="0">
                  <c:v>MIMR</c:v>
                </c:pt>
              </c:strCache>
            </c:strRef>
          </c:tx>
          <c:marker>
            <c:symbol val="none"/>
          </c:marker>
          <c:xVal>
            <c:numRef>
              <c:f>projection!$A$3:$A$79</c:f>
              <c:numCache>
                <c:formatCode>0.0</c:formatCode>
                <c:ptCount val="77"/>
                <c:pt idx="0">
                  <c:v>1930</c:v>
                </c:pt>
                <c:pt idx="1">
                  <c:v>1931</c:v>
                </c:pt>
                <c:pt idx="2">
                  <c:v>1932</c:v>
                </c:pt>
                <c:pt idx="3">
                  <c:v>1933</c:v>
                </c:pt>
                <c:pt idx="4">
                  <c:v>1934</c:v>
                </c:pt>
                <c:pt idx="5">
                  <c:v>1935</c:v>
                </c:pt>
                <c:pt idx="6">
                  <c:v>1936</c:v>
                </c:pt>
                <c:pt idx="7">
                  <c:v>1937</c:v>
                </c:pt>
                <c:pt idx="8">
                  <c:v>1938</c:v>
                </c:pt>
                <c:pt idx="9">
                  <c:v>1939</c:v>
                </c:pt>
                <c:pt idx="10">
                  <c:v>1940</c:v>
                </c:pt>
                <c:pt idx="11">
                  <c:v>1941</c:v>
                </c:pt>
                <c:pt idx="12">
                  <c:v>1942</c:v>
                </c:pt>
                <c:pt idx="13">
                  <c:v>1943</c:v>
                </c:pt>
                <c:pt idx="14">
                  <c:v>1944</c:v>
                </c:pt>
                <c:pt idx="15">
                  <c:v>1945</c:v>
                </c:pt>
                <c:pt idx="16">
                  <c:v>1946</c:v>
                </c:pt>
                <c:pt idx="17">
                  <c:v>1947</c:v>
                </c:pt>
                <c:pt idx="18">
                  <c:v>1948</c:v>
                </c:pt>
                <c:pt idx="19">
                  <c:v>1949</c:v>
                </c:pt>
                <c:pt idx="20">
                  <c:v>1950</c:v>
                </c:pt>
                <c:pt idx="21">
                  <c:v>1951</c:v>
                </c:pt>
                <c:pt idx="22">
                  <c:v>1952</c:v>
                </c:pt>
                <c:pt idx="23">
                  <c:v>1953</c:v>
                </c:pt>
                <c:pt idx="24">
                  <c:v>1954</c:v>
                </c:pt>
                <c:pt idx="25">
                  <c:v>1955</c:v>
                </c:pt>
                <c:pt idx="26">
                  <c:v>1956</c:v>
                </c:pt>
                <c:pt idx="27">
                  <c:v>1957</c:v>
                </c:pt>
                <c:pt idx="28">
                  <c:v>1958</c:v>
                </c:pt>
                <c:pt idx="29">
                  <c:v>1959</c:v>
                </c:pt>
                <c:pt idx="30">
                  <c:v>1960</c:v>
                </c:pt>
                <c:pt idx="31">
                  <c:v>1961</c:v>
                </c:pt>
                <c:pt idx="32">
                  <c:v>1962</c:v>
                </c:pt>
                <c:pt idx="33">
                  <c:v>1963</c:v>
                </c:pt>
                <c:pt idx="34">
                  <c:v>1964</c:v>
                </c:pt>
                <c:pt idx="35">
                  <c:v>1965</c:v>
                </c:pt>
                <c:pt idx="36">
                  <c:v>1966</c:v>
                </c:pt>
                <c:pt idx="37">
                  <c:v>1967</c:v>
                </c:pt>
                <c:pt idx="38">
                  <c:v>1968</c:v>
                </c:pt>
                <c:pt idx="39">
                  <c:v>1969</c:v>
                </c:pt>
                <c:pt idx="40">
                  <c:v>1970</c:v>
                </c:pt>
                <c:pt idx="41">
                  <c:v>1971</c:v>
                </c:pt>
                <c:pt idx="42">
                  <c:v>1972</c:v>
                </c:pt>
                <c:pt idx="43">
                  <c:v>1973</c:v>
                </c:pt>
                <c:pt idx="44">
                  <c:v>1974</c:v>
                </c:pt>
                <c:pt idx="45">
                  <c:v>1975</c:v>
                </c:pt>
                <c:pt idx="46">
                  <c:v>1975.5</c:v>
                </c:pt>
                <c:pt idx="47">
                  <c:v>1976</c:v>
                </c:pt>
                <c:pt idx="48">
                  <c:v>1977</c:v>
                </c:pt>
                <c:pt idx="49">
                  <c:v>1978</c:v>
                </c:pt>
                <c:pt idx="50">
                  <c:v>1979</c:v>
                </c:pt>
                <c:pt idx="51">
                  <c:v>1980</c:v>
                </c:pt>
                <c:pt idx="52">
                  <c:v>1981</c:v>
                </c:pt>
                <c:pt idx="53">
                  <c:v>1982</c:v>
                </c:pt>
                <c:pt idx="54">
                  <c:v>1983</c:v>
                </c:pt>
                <c:pt idx="55">
                  <c:v>1984</c:v>
                </c:pt>
                <c:pt idx="56">
                  <c:v>1985</c:v>
                </c:pt>
                <c:pt idx="57">
                  <c:v>1986</c:v>
                </c:pt>
                <c:pt idx="58">
                  <c:v>1987</c:v>
                </c:pt>
                <c:pt idx="59">
                  <c:v>1988</c:v>
                </c:pt>
                <c:pt idx="60">
                  <c:v>1989</c:v>
                </c:pt>
                <c:pt idx="61">
                  <c:v>1990</c:v>
                </c:pt>
                <c:pt idx="62">
                  <c:v>1991</c:v>
                </c:pt>
                <c:pt idx="63">
                  <c:v>1992</c:v>
                </c:pt>
                <c:pt idx="64">
                  <c:v>1993</c:v>
                </c:pt>
                <c:pt idx="65">
                  <c:v>1994</c:v>
                </c:pt>
                <c:pt idx="66">
                  <c:v>1995</c:v>
                </c:pt>
                <c:pt idx="67">
                  <c:v>1996</c:v>
                </c:pt>
                <c:pt idx="68">
                  <c:v>1997</c:v>
                </c:pt>
                <c:pt idx="69">
                  <c:v>1998</c:v>
                </c:pt>
                <c:pt idx="70">
                  <c:v>1999</c:v>
                </c:pt>
                <c:pt idx="71">
                  <c:v>2000</c:v>
                </c:pt>
                <c:pt idx="72">
                  <c:v>2001</c:v>
                </c:pt>
                <c:pt idx="73">
                  <c:v>1975.5</c:v>
                </c:pt>
                <c:pt idx="74">
                  <c:v>2025.5</c:v>
                </c:pt>
                <c:pt idx="75">
                  <c:v>2055.5</c:v>
                </c:pt>
                <c:pt idx="76">
                  <c:v>2085.5</c:v>
                </c:pt>
              </c:numCache>
            </c:numRef>
          </c:xVal>
          <c:yVal>
            <c:numRef>
              <c:f>projection!$E$3:$E$79</c:f>
              <c:numCache>
                <c:formatCode>General</c:formatCode>
                <c:ptCount val="77"/>
                <c:pt idx="73" formatCode="0">
                  <c:v>422.83333333333331</c:v>
                </c:pt>
                <c:pt idx="74" formatCode="0">
                  <c:v>348.75397544494399</c:v>
                </c:pt>
                <c:pt idx="75" formatCode="0">
                  <c:v>306.77060433204701</c:v>
                </c:pt>
                <c:pt idx="76" formatCode="0">
                  <c:v>221.12356646435623</c:v>
                </c:pt>
              </c:numCache>
            </c:numRef>
          </c:yVal>
        </c:ser>
        <c:ser>
          <c:idx val="4"/>
          <c:order val="4"/>
          <c:tx>
            <c:strRef>
              <c:f>projection!$F$2</c:f>
              <c:strCache>
                <c:ptCount val="1"/>
                <c:pt idx="0">
                  <c:v>HAD</c:v>
                </c:pt>
              </c:strCache>
            </c:strRef>
          </c:tx>
          <c:marker>
            <c:symbol val="none"/>
          </c:marker>
          <c:xVal>
            <c:numRef>
              <c:f>projection!$A$3:$A$79</c:f>
              <c:numCache>
                <c:formatCode>0.0</c:formatCode>
                <c:ptCount val="77"/>
                <c:pt idx="0">
                  <c:v>1930</c:v>
                </c:pt>
                <c:pt idx="1">
                  <c:v>1931</c:v>
                </c:pt>
                <c:pt idx="2">
                  <c:v>1932</c:v>
                </c:pt>
                <c:pt idx="3">
                  <c:v>1933</c:v>
                </c:pt>
                <c:pt idx="4">
                  <c:v>1934</c:v>
                </c:pt>
                <c:pt idx="5">
                  <c:v>1935</c:v>
                </c:pt>
                <c:pt idx="6">
                  <c:v>1936</c:v>
                </c:pt>
                <c:pt idx="7">
                  <c:v>1937</c:v>
                </c:pt>
                <c:pt idx="8">
                  <c:v>1938</c:v>
                </c:pt>
                <c:pt idx="9">
                  <c:v>1939</c:v>
                </c:pt>
                <c:pt idx="10">
                  <c:v>1940</c:v>
                </c:pt>
                <c:pt idx="11">
                  <c:v>1941</c:v>
                </c:pt>
                <c:pt idx="12">
                  <c:v>1942</c:v>
                </c:pt>
                <c:pt idx="13">
                  <c:v>1943</c:v>
                </c:pt>
                <c:pt idx="14">
                  <c:v>1944</c:v>
                </c:pt>
                <c:pt idx="15">
                  <c:v>1945</c:v>
                </c:pt>
                <c:pt idx="16">
                  <c:v>1946</c:v>
                </c:pt>
                <c:pt idx="17">
                  <c:v>1947</c:v>
                </c:pt>
                <c:pt idx="18">
                  <c:v>1948</c:v>
                </c:pt>
                <c:pt idx="19">
                  <c:v>1949</c:v>
                </c:pt>
                <c:pt idx="20">
                  <c:v>1950</c:v>
                </c:pt>
                <c:pt idx="21">
                  <c:v>1951</c:v>
                </c:pt>
                <c:pt idx="22">
                  <c:v>1952</c:v>
                </c:pt>
                <c:pt idx="23">
                  <c:v>1953</c:v>
                </c:pt>
                <c:pt idx="24">
                  <c:v>1954</c:v>
                </c:pt>
                <c:pt idx="25">
                  <c:v>1955</c:v>
                </c:pt>
                <c:pt idx="26">
                  <c:v>1956</c:v>
                </c:pt>
                <c:pt idx="27">
                  <c:v>1957</c:v>
                </c:pt>
                <c:pt idx="28">
                  <c:v>1958</c:v>
                </c:pt>
                <c:pt idx="29">
                  <c:v>1959</c:v>
                </c:pt>
                <c:pt idx="30">
                  <c:v>1960</c:v>
                </c:pt>
                <c:pt idx="31">
                  <c:v>1961</c:v>
                </c:pt>
                <c:pt idx="32">
                  <c:v>1962</c:v>
                </c:pt>
                <c:pt idx="33">
                  <c:v>1963</c:v>
                </c:pt>
                <c:pt idx="34">
                  <c:v>1964</c:v>
                </c:pt>
                <c:pt idx="35">
                  <c:v>1965</c:v>
                </c:pt>
                <c:pt idx="36">
                  <c:v>1966</c:v>
                </c:pt>
                <c:pt idx="37">
                  <c:v>1967</c:v>
                </c:pt>
                <c:pt idx="38">
                  <c:v>1968</c:v>
                </c:pt>
                <c:pt idx="39">
                  <c:v>1969</c:v>
                </c:pt>
                <c:pt idx="40">
                  <c:v>1970</c:v>
                </c:pt>
                <c:pt idx="41">
                  <c:v>1971</c:v>
                </c:pt>
                <c:pt idx="42">
                  <c:v>1972</c:v>
                </c:pt>
                <c:pt idx="43">
                  <c:v>1973</c:v>
                </c:pt>
                <c:pt idx="44">
                  <c:v>1974</c:v>
                </c:pt>
                <c:pt idx="45">
                  <c:v>1975</c:v>
                </c:pt>
                <c:pt idx="46">
                  <c:v>1975.5</c:v>
                </c:pt>
                <c:pt idx="47">
                  <c:v>1976</c:v>
                </c:pt>
                <c:pt idx="48">
                  <c:v>1977</c:v>
                </c:pt>
                <c:pt idx="49">
                  <c:v>1978</c:v>
                </c:pt>
                <c:pt idx="50">
                  <c:v>1979</c:v>
                </c:pt>
                <c:pt idx="51">
                  <c:v>1980</c:v>
                </c:pt>
                <c:pt idx="52">
                  <c:v>1981</c:v>
                </c:pt>
                <c:pt idx="53">
                  <c:v>1982</c:v>
                </c:pt>
                <c:pt idx="54">
                  <c:v>1983</c:v>
                </c:pt>
                <c:pt idx="55">
                  <c:v>1984</c:v>
                </c:pt>
                <c:pt idx="56">
                  <c:v>1985</c:v>
                </c:pt>
                <c:pt idx="57">
                  <c:v>1986</c:v>
                </c:pt>
                <c:pt idx="58">
                  <c:v>1987</c:v>
                </c:pt>
                <c:pt idx="59">
                  <c:v>1988</c:v>
                </c:pt>
                <c:pt idx="60">
                  <c:v>1989</c:v>
                </c:pt>
                <c:pt idx="61">
                  <c:v>1990</c:v>
                </c:pt>
                <c:pt idx="62">
                  <c:v>1991</c:v>
                </c:pt>
                <c:pt idx="63">
                  <c:v>1992</c:v>
                </c:pt>
                <c:pt idx="64">
                  <c:v>1993</c:v>
                </c:pt>
                <c:pt idx="65">
                  <c:v>1994</c:v>
                </c:pt>
                <c:pt idx="66">
                  <c:v>1995</c:v>
                </c:pt>
                <c:pt idx="67">
                  <c:v>1996</c:v>
                </c:pt>
                <c:pt idx="68">
                  <c:v>1997</c:v>
                </c:pt>
                <c:pt idx="69">
                  <c:v>1998</c:v>
                </c:pt>
                <c:pt idx="70">
                  <c:v>1999</c:v>
                </c:pt>
                <c:pt idx="71">
                  <c:v>2000</c:v>
                </c:pt>
                <c:pt idx="72">
                  <c:v>2001</c:v>
                </c:pt>
                <c:pt idx="73">
                  <c:v>1975.5</c:v>
                </c:pt>
                <c:pt idx="74">
                  <c:v>2025.5</c:v>
                </c:pt>
                <c:pt idx="75">
                  <c:v>2055.5</c:v>
                </c:pt>
                <c:pt idx="76">
                  <c:v>2085.5</c:v>
                </c:pt>
              </c:numCache>
            </c:numRef>
          </c:xVal>
          <c:yVal>
            <c:numRef>
              <c:f>projection!$F$3:$F$79</c:f>
              <c:numCache>
                <c:formatCode>General</c:formatCode>
                <c:ptCount val="77"/>
                <c:pt idx="73" formatCode="0">
                  <c:v>422.83333333333331</c:v>
                </c:pt>
                <c:pt idx="74" formatCode="0">
                  <c:v>374.23059565474466</c:v>
                </c:pt>
                <c:pt idx="75" formatCode="0">
                  <c:v>323.71819014414513</c:v>
                </c:pt>
                <c:pt idx="76" formatCode="0">
                  <c:v>234.48066490149799</c:v>
                </c:pt>
              </c:numCache>
            </c:numRef>
          </c:yVal>
        </c:ser>
        <c:axId val="80686464"/>
        <c:axId val="80708736"/>
      </c:scatterChart>
      <c:valAx>
        <c:axId val="80686464"/>
        <c:scaling>
          <c:orientation val="minMax"/>
          <c:max val="2090"/>
          <c:min val="1930"/>
        </c:scaling>
        <c:axPos val="b"/>
        <c:numFmt formatCode="0" sourceLinked="0"/>
        <c:tickLblPos val="nextTo"/>
        <c:crossAx val="80708736"/>
        <c:crosses val="autoZero"/>
        <c:crossBetween val="midCat"/>
        <c:majorUnit val="20"/>
      </c:valAx>
      <c:valAx>
        <c:axId val="80708736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production (kg/ha)</a:t>
                </a:r>
              </a:p>
            </c:rich>
          </c:tx>
          <c:layout/>
        </c:title>
        <c:numFmt formatCode="0" sourceLinked="1"/>
        <c:tickLblPos val="nextTo"/>
        <c:crossAx val="80686464"/>
        <c:crosses val="autoZero"/>
        <c:crossBetween val="midCat"/>
      </c:valAx>
    </c:plotArea>
    <c:legend>
      <c:legendPos val="r"/>
      <c:layout/>
    </c:legend>
    <c:plotVisOnly val="1"/>
  </c:chart>
  <c:spPr>
    <a:ln>
      <a:noFill/>
    </a:ln>
  </c:sp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DCF60-1023-4117-B806-79A7ADAD6311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27BB02-E806-44CD-A4DC-8AD1A070E6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7760-F6DF-4160-8E1C-694780D4DAAA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6D0-8134-4CE5-AE92-65495ABC1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7760-F6DF-4160-8E1C-694780D4DAAA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6D0-8134-4CE5-AE92-65495ABC1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7760-F6DF-4160-8E1C-694780D4DAAA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6D0-8134-4CE5-AE92-65495ABC1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7760-F6DF-4160-8E1C-694780D4DAAA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6D0-8134-4CE5-AE92-65495ABC1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7760-F6DF-4160-8E1C-694780D4DAAA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6D0-8134-4CE5-AE92-65495ABC1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7760-F6DF-4160-8E1C-694780D4DAAA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6D0-8134-4CE5-AE92-65495ABC1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7760-F6DF-4160-8E1C-694780D4DAAA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6D0-8134-4CE5-AE92-65495ABC1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7760-F6DF-4160-8E1C-694780D4DAAA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6D0-8134-4CE5-AE92-65495ABC1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7760-F6DF-4160-8E1C-694780D4DAAA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6D0-8134-4CE5-AE92-65495ABC1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7760-F6DF-4160-8E1C-694780D4DAAA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6D0-8134-4CE5-AE92-65495ABC1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57760-F6DF-4160-8E1C-694780D4DAAA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866D0-8134-4CE5-AE92-65495ABC1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E57760-F6DF-4160-8E1C-694780D4DAAA}" type="datetimeFigureOut">
              <a:rPr lang="en-US" smtClean="0"/>
              <a:pPr/>
              <a:t>2/14/2012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866D0-8134-4CE5-AE92-65495ABC17C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2954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Summary of Findings and Progress: Grasslands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895600"/>
            <a:ext cx="6400800" cy="1143000"/>
          </a:xfrm>
        </p:spPr>
        <p:txBody>
          <a:bodyPr/>
          <a:lstStyle/>
          <a:p>
            <a:r>
              <a:rPr lang="en-US" dirty="0" smtClean="0"/>
              <a:t>Prairies Regional Adaptation Collaborative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4191000"/>
            <a:ext cx="670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Jeff Thorpe</a:t>
            </a:r>
          </a:p>
          <a:p>
            <a:pPr algn="ctr"/>
            <a:r>
              <a:rPr lang="en-US" sz="2400" dirty="0" smtClean="0"/>
              <a:t>Saskatchewan Research Council</a:t>
            </a:r>
          </a:p>
          <a:p>
            <a:pPr algn="ctr"/>
            <a:r>
              <a:rPr lang="en-US" sz="2400" dirty="0" smtClean="0"/>
              <a:t>February 15, 2012</a:t>
            </a:r>
            <a:endParaRPr lang="en-US" sz="2400" dirty="0"/>
          </a:p>
        </p:txBody>
      </p:sp>
      <p:pic>
        <p:nvPicPr>
          <p:cNvPr id="6" name="Picture 5" descr="SRC logo 20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67600" y="6019800"/>
            <a:ext cx="1447800" cy="700735"/>
          </a:xfrm>
          <a:prstGeom prst="rect">
            <a:avLst/>
          </a:prstGeom>
        </p:spPr>
      </p:pic>
      <p:pic>
        <p:nvPicPr>
          <p:cNvPr id="7" name="Picture 6" descr="NRCANLogo_centerlarge-e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5459173"/>
            <a:ext cx="3276600" cy="1398827"/>
          </a:xfrm>
          <a:prstGeom prst="rect">
            <a:avLst/>
          </a:prstGeom>
        </p:spPr>
      </p:pic>
      <p:pic>
        <p:nvPicPr>
          <p:cNvPr id="9" name="Picture 8" descr="PARC_logo_5_original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5686425"/>
            <a:ext cx="2057400" cy="117157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4038600" cy="1676400"/>
          </a:xfrm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The </a:t>
            </a:r>
            <a:r>
              <a:rPr lang="en-US" sz="2800" dirty="0" err="1" smtClean="0"/>
              <a:t>zonation</a:t>
            </a:r>
            <a:r>
              <a:rPr lang="en-US" sz="2800" dirty="0" smtClean="0"/>
              <a:t> model is not an exact prediction, but it shows probable future trends: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0" y="2438400"/>
            <a:ext cx="47244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gradual reduction in tree and tall shrub cover.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shifts in structure of </a:t>
            </a:r>
            <a:r>
              <a:rPr lang="en-US" sz="2400" dirty="0" smtClean="0"/>
              <a:t>grasslands from taller to shorter species.</a:t>
            </a:r>
            <a:endParaRPr lang="en-US" sz="2400" dirty="0" smtClean="0"/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decrease in cool-season grasses, increase in warm-season grasses.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gradual introduction of plant and animal species currently found only in the U.S.</a:t>
            </a:r>
          </a:p>
        </p:txBody>
      </p:sp>
      <p:pic>
        <p:nvPicPr>
          <p:cNvPr id="6" name="Picture 5" descr="Photo 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9200" y="3733800"/>
            <a:ext cx="3962400" cy="2971800"/>
          </a:xfrm>
          <a:prstGeom prst="rect">
            <a:avLst/>
          </a:prstGeom>
        </p:spPr>
      </p:pic>
      <p:pic>
        <p:nvPicPr>
          <p:cNvPr id="7" name="Picture 6" descr="BG186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29200" y="228600"/>
            <a:ext cx="3962400" cy="29718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58000" y="32766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1447800"/>
            <a:ext cx="4343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l">
              <a:buFont typeface="Arial" pitchFamily="34" charset="0"/>
              <a:buChar char="•"/>
            </a:pPr>
            <a:r>
              <a:rPr lang="en-US" sz="2400" dirty="0" smtClean="0"/>
              <a:t>If the climate is drier, the production of forage is lower.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2400" dirty="0" smtClean="0"/>
              <a:t>Annual production determines sustainable stocking rates, so it affects the incomes of livestock producers.</a:t>
            </a:r>
          </a:p>
          <a:p>
            <a:pPr marL="0" lvl="1" algn="l">
              <a:buFont typeface="Arial" pitchFamily="34" charset="0"/>
              <a:buChar char="•"/>
            </a:pPr>
            <a:r>
              <a:rPr lang="en-US" sz="2400" dirty="0" smtClean="0"/>
              <a:t>A model was developed to predict the changes in production with climate change.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8600" y="2286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u="none" dirty="0" smtClean="0"/>
              <a:t>Changes in grassland production</a:t>
            </a:r>
          </a:p>
        </p:txBody>
      </p:sp>
      <p:pic>
        <p:nvPicPr>
          <p:cNvPr id="4" name="Picture 3" descr="Photo 7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3733800"/>
            <a:ext cx="3581400" cy="2686050"/>
          </a:xfrm>
          <a:prstGeom prst="rect">
            <a:avLst/>
          </a:prstGeom>
        </p:spPr>
      </p:pic>
      <p:pic>
        <p:nvPicPr>
          <p:cNvPr id="6" name="Picture 5" descr="Echinacea photo croppe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81600" y="0"/>
            <a:ext cx="3532909" cy="304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858000" y="32004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↓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914400" y="1524000"/>
          <a:ext cx="71628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381000"/>
            <a:ext cx="7924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Grassland Production (kg/ha) </a:t>
            </a:r>
          </a:p>
          <a:p>
            <a:r>
              <a:rPr lang="en-US" sz="3200" dirty="0" smtClean="0"/>
              <a:t>– southwest corner of Saskatchewan</a:t>
            </a:r>
            <a:endParaRPr lang="en-US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Carbon fertilization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These models do not account for the fertilizing effect of increasing carbon dioxide concentrations.</a:t>
            </a:r>
          </a:p>
          <a:p>
            <a:r>
              <a:rPr lang="en-US" sz="2400" dirty="0" smtClean="0"/>
              <a:t>Field experiments with CO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enrichment chambers show increased grassland production.</a:t>
            </a:r>
          </a:p>
          <a:p>
            <a:r>
              <a:rPr lang="en-US" sz="2400" dirty="0" smtClean="0"/>
              <a:t>But nutrient uptake and forage quality may decline, so cattle would have to eat more.</a:t>
            </a:r>
          </a:p>
          <a:p>
            <a:r>
              <a:rPr lang="en-US" sz="2400" dirty="0" smtClean="0"/>
              <a:t>Overall effect is uncertain, but carbon fertilization may help to offset the effect of a drier climate.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Effects of Extreme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These models represent the average climate – what about year-to-year variation?</a:t>
            </a:r>
          </a:p>
          <a:p>
            <a:r>
              <a:rPr lang="en-US" sz="2400" dirty="0" smtClean="0"/>
              <a:t>Some </a:t>
            </a:r>
            <a:r>
              <a:rPr lang="en-US" sz="2400" dirty="0" smtClean="0"/>
              <a:t>studies indicate that climate change will increase variability in precipitation, resulting in more frequent and more intense droughts.</a:t>
            </a:r>
          </a:p>
          <a:p>
            <a:r>
              <a:rPr lang="en-US" sz="2400" dirty="0" smtClean="0"/>
              <a:t>Extreme wet years can also be bad for livestock operations.</a:t>
            </a:r>
          </a:p>
          <a:p>
            <a:r>
              <a:rPr lang="en-US" sz="2400" dirty="0" smtClean="0"/>
              <a:t>These extreme events could be more important than the changes in average productivity.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Yearly Production at </a:t>
            </a:r>
            <a:r>
              <a:rPr lang="en-US" sz="3200" dirty="0" err="1" smtClean="0"/>
              <a:t>Manyberries</a:t>
            </a:r>
            <a:r>
              <a:rPr lang="en-US" sz="3200" dirty="0" smtClean="0"/>
              <a:t>, AB, </a:t>
            </a:r>
            <a:r>
              <a:rPr lang="en-US" sz="3200" dirty="0" smtClean="0"/>
              <a:t>and Effect of Climate Change on Average Production</a:t>
            </a:r>
            <a:endParaRPr lang="en-US" sz="32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problem of invasive plants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4648200" cy="4495800"/>
          </a:xfrm>
        </p:spPr>
        <p:txBody>
          <a:bodyPr>
            <a:noAutofit/>
          </a:bodyPr>
          <a:lstStyle/>
          <a:p>
            <a:r>
              <a:rPr lang="en-US" sz="2400" dirty="0" smtClean="0"/>
              <a:t>Invasive species are a major problem in grasslands.</a:t>
            </a:r>
          </a:p>
          <a:p>
            <a:r>
              <a:rPr lang="en-US" sz="2400" dirty="0" smtClean="0"/>
              <a:t>Climate change could be a stress that makes communities more susceptible to invasion.</a:t>
            </a:r>
          </a:p>
          <a:p>
            <a:r>
              <a:rPr lang="en-US" sz="2400" dirty="0" smtClean="0"/>
              <a:t>Invasive species </a:t>
            </a:r>
            <a:r>
              <a:rPr lang="en-US" sz="2400" dirty="0" smtClean="0"/>
              <a:t>have traits that will make them winners under climate change.</a:t>
            </a:r>
            <a:endParaRPr lang="en-US" sz="2400" dirty="0" smtClean="0"/>
          </a:p>
          <a:p>
            <a:r>
              <a:rPr lang="en-US" sz="2400" dirty="0" smtClean="0"/>
              <a:t>So invasion problems could increase – the first new species to arrive could be </a:t>
            </a:r>
            <a:r>
              <a:rPr lang="en-US" sz="2400" dirty="0" err="1" smtClean="0"/>
              <a:t>invasives</a:t>
            </a:r>
            <a:r>
              <a:rPr lang="en-US" sz="2400" dirty="0" smtClean="0"/>
              <a:t>.</a:t>
            </a:r>
            <a:endParaRPr lang="en-US" sz="2400" dirty="0" smtClean="0"/>
          </a:p>
        </p:txBody>
      </p:sp>
      <p:pic>
        <p:nvPicPr>
          <p:cNvPr id="4" name="Picture 2" descr="E:\Euph esu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1905000"/>
            <a:ext cx="3886200" cy="2590800"/>
          </a:xfrm>
          <a:prstGeom prst="rect">
            <a:avLst/>
          </a:prstGeom>
          <a:noFill/>
          <a:ln w="38100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Climate change and wetlands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19600" cy="4952999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Weather controls wetlands:</a:t>
            </a:r>
            <a:endParaRPr lang="en-US" dirty="0" smtClean="0"/>
          </a:p>
          <a:p>
            <a:pPr lvl="1"/>
            <a:r>
              <a:rPr lang="en-US" dirty="0" smtClean="0"/>
              <a:t>moisture balance</a:t>
            </a:r>
            <a:r>
              <a:rPr lang="en-US" dirty="0" smtClean="0">
                <a:cs typeface="Times New Roman"/>
              </a:rPr>
              <a:t>→ </a:t>
            </a:r>
            <a:r>
              <a:rPr lang="en-US" dirty="0" smtClean="0">
                <a:cs typeface="Times New Roman"/>
              </a:rPr>
              <a:t>number of ponds → number of ducks</a:t>
            </a:r>
            <a:endParaRPr lang="en-US" dirty="0" smtClean="0"/>
          </a:p>
          <a:p>
            <a:r>
              <a:rPr lang="en-US" dirty="0" smtClean="0"/>
              <a:t>Models predict decreasing pond numbers and duck populations with climate change.</a:t>
            </a:r>
          </a:p>
          <a:p>
            <a:r>
              <a:rPr lang="en-US" dirty="0" smtClean="0"/>
              <a:t>Interaction </a:t>
            </a:r>
            <a:r>
              <a:rPr lang="en-US" dirty="0" smtClean="0"/>
              <a:t>with land use:  drainage of wetlands exacerbates impact of climate change.</a:t>
            </a:r>
          </a:p>
        </p:txBody>
      </p:sp>
      <p:pic>
        <p:nvPicPr>
          <p:cNvPr id="4" name="Picture 3" descr="IMGP192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81600" y="2209800"/>
            <a:ext cx="3657600" cy="2743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r>
              <a:rPr lang="en-US" sz="2400" dirty="0" smtClean="0"/>
              <a:t>Short term – </a:t>
            </a:r>
            <a:r>
              <a:rPr lang="en-US" sz="2400" b="1" dirty="0" smtClean="0"/>
              <a:t>resist</a:t>
            </a:r>
            <a:r>
              <a:rPr lang="en-US" sz="2400" dirty="0" smtClean="0"/>
              <a:t> the effects of climate change</a:t>
            </a:r>
          </a:p>
          <a:p>
            <a:r>
              <a:rPr lang="en-US" sz="2400" dirty="0" smtClean="0"/>
              <a:t>Medium term – increase </a:t>
            </a:r>
            <a:r>
              <a:rPr lang="en-US" sz="2400" b="1" dirty="0" smtClean="0"/>
              <a:t>resilience</a:t>
            </a:r>
            <a:r>
              <a:rPr lang="en-US" sz="2400" dirty="0" smtClean="0"/>
              <a:t>, allowing system to return to previous state following disturbance</a:t>
            </a:r>
          </a:p>
          <a:p>
            <a:r>
              <a:rPr lang="en-US" sz="2400" dirty="0" smtClean="0"/>
              <a:t>Long term – help the system to adaptively </a:t>
            </a:r>
            <a:r>
              <a:rPr lang="en-US" sz="2400" b="1" dirty="0" smtClean="0"/>
              <a:t>respond</a:t>
            </a:r>
            <a:r>
              <a:rPr lang="en-US" sz="2400" dirty="0" smtClean="0"/>
              <a:t> to change rather than resisting it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Adaptation options – the three </a:t>
            </a:r>
            <a:r>
              <a:rPr lang="en-US" dirty="0" err="1" smtClean="0"/>
              <a:t>Rs</a:t>
            </a:r>
            <a:r>
              <a:rPr lang="en-US" dirty="0" smtClean="0"/>
              <a:t>: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1752601"/>
            <a:ext cx="8229600" cy="4267200"/>
          </a:xfrm>
        </p:spPr>
        <p:txBody>
          <a:bodyPr/>
          <a:lstStyle/>
          <a:p>
            <a:r>
              <a:rPr lang="en-US" sz="2400" dirty="0" smtClean="0"/>
              <a:t>Reducing </a:t>
            </a:r>
            <a:r>
              <a:rPr lang="en-US" sz="2400" dirty="0" smtClean="0"/>
              <a:t>numbers of livestock</a:t>
            </a:r>
          </a:p>
          <a:p>
            <a:r>
              <a:rPr lang="en-US" sz="2400" dirty="0" smtClean="0"/>
              <a:t>Moving </a:t>
            </a:r>
            <a:r>
              <a:rPr lang="en-US" sz="2400" dirty="0" smtClean="0"/>
              <a:t>livestock to alternative grazing</a:t>
            </a:r>
          </a:p>
          <a:p>
            <a:r>
              <a:rPr lang="en-US" sz="2400" dirty="0" smtClean="0"/>
              <a:t>Purchasing </a:t>
            </a:r>
            <a:r>
              <a:rPr lang="en-US" sz="2400" dirty="0" smtClean="0"/>
              <a:t>feed</a:t>
            </a:r>
          </a:p>
          <a:p>
            <a:r>
              <a:rPr lang="en-US" sz="2400" dirty="0" smtClean="0"/>
              <a:t>Hauling </a:t>
            </a:r>
            <a:r>
              <a:rPr lang="en-US" sz="2400" dirty="0" smtClean="0"/>
              <a:t>water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33400" y="228600"/>
            <a:ext cx="84582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/>
              <a:t>Short term adaptations – actions of producers to cope with extreme events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0" y="304800"/>
            <a:ext cx="7772400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Grassland work under the Prairies Regional Adaptation Collaborative</a:t>
            </a:r>
          </a:p>
          <a:p>
            <a:endParaRPr lang="en-US" dirty="0" smtClean="0"/>
          </a:p>
          <a:p>
            <a:r>
              <a:rPr lang="en-US" sz="2400" dirty="0" smtClean="0"/>
              <a:t>Two components: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How vulnerable are prairie grasslands to climate change?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What are the options for adapting to climate change?</a:t>
            </a:r>
          </a:p>
          <a:p>
            <a:endParaRPr lang="en-US" sz="2400" dirty="0" smtClean="0"/>
          </a:p>
          <a:p>
            <a:r>
              <a:rPr lang="en-US" sz="2400" dirty="0" smtClean="0"/>
              <a:t>Collaborators: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Manitoba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Manitoba Agriculture, Food and Rural Initiatives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Manitoba Conservation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Saskatchewan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Saskatchewan Watershed Authority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Saskatchewan Agriculture and Food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Saskatchewan Research Council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Alberta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Alberta Sustainable Resource Development</a:t>
            </a:r>
          </a:p>
          <a:p>
            <a:pPr lvl="1">
              <a:buFont typeface="Arial" pitchFamily="34" charset="0"/>
              <a:buChar char="•"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981200"/>
            <a:ext cx="8229600" cy="4525963"/>
          </a:xfrm>
        </p:spPr>
        <p:txBody>
          <a:bodyPr>
            <a:normAutofit/>
          </a:bodyPr>
          <a:lstStyle/>
          <a:p>
            <a:pPr lvl="1"/>
            <a:r>
              <a:rPr lang="en-US" sz="2400" dirty="0" smtClean="0"/>
              <a:t>Changing </a:t>
            </a:r>
            <a:r>
              <a:rPr lang="en-US" sz="2400" dirty="0" smtClean="0"/>
              <a:t>herd structure – </a:t>
            </a:r>
            <a:r>
              <a:rPr lang="en-US" sz="2400" dirty="0" smtClean="0"/>
              <a:t>higher proportion of </a:t>
            </a:r>
            <a:r>
              <a:rPr lang="en-US" sz="2400" dirty="0" smtClean="0"/>
              <a:t>yearlings</a:t>
            </a:r>
          </a:p>
          <a:p>
            <a:pPr lvl="1"/>
            <a:r>
              <a:rPr lang="en-US" sz="2400" dirty="0" smtClean="0"/>
              <a:t>Sustainable </a:t>
            </a:r>
            <a:r>
              <a:rPr lang="en-US" sz="2400" dirty="0" smtClean="0"/>
              <a:t>grazing management to improve rangeland health</a:t>
            </a:r>
          </a:p>
          <a:p>
            <a:pPr lvl="1"/>
            <a:r>
              <a:rPr lang="en-US" sz="2400" dirty="0" smtClean="0"/>
              <a:t>Converting marginal cropland </a:t>
            </a:r>
            <a:r>
              <a:rPr lang="en-US" sz="2400" dirty="0" smtClean="0"/>
              <a:t>to perennial forages</a:t>
            </a:r>
          </a:p>
          <a:p>
            <a:pPr lvl="1"/>
            <a:r>
              <a:rPr lang="en-US" sz="2400" dirty="0" smtClean="0"/>
              <a:t>Planning </a:t>
            </a:r>
            <a:r>
              <a:rPr lang="en-US" sz="2400" dirty="0" smtClean="0"/>
              <a:t>for increased feed reserves </a:t>
            </a:r>
            <a:endParaRPr lang="en-US" sz="2400" dirty="0" smtClean="0"/>
          </a:p>
          <a:p>
            <a:pPr lvl="1"/>
            <a:r>
              <a:rPr lang="en-US" sz="2400" dirty="0" smtClean="0"/>
              <a:t>Improving </a:t>
            </a:r>
            <a:r>
              <a:rPr lang="en-US" sz="2400" dirty="0" smtClean="0"/>
              <a:t>water storage and distribution systems</a:t>
            </a:r>
          </a:p>
          <a:p>
            <a:pPr lvl="1"/>
            <a:r>
              <a:rPr lang="en-US" sz="2400" dirty="0" smtClean="0"/>
              <a:t>Community </a:t>
            </a:r>
            <a:r>
              <a:rPr lang="en-US" sz="2400" dirty="0" smtClean="0"/>
              <a:t>pasture programs</a:t>
            </a:r>
          </a:p>
          <a:p>
            <a:pPr lvl="1"/>
            <a:r>
              <a:rPr lang="en-US" sz="2400" dirty="0" smtClean="0"/>
              <a:t>Detection </a:t>
            </a:r>
            <a:r>
              <a:rPr lang="en-US" sz="2400" dirty="0" smtClean="0"/>
              <a:t>and control of invasive species</a:t>
            </a:r>
          </a:p>
          <a:p>
            <a:pPr lvl="1"/>
            <a:r>
              <a:rPr lang="en-US" sz="2400" dirty="0" smtClean="0"/>
              <a:t>Crop </a:t>
            </a:r>
            <a:r>
              <a:rPr lang="en-US" sz="2400" dirty="0" smtClean="0"/>
              <a:t>insurance and assistance programs</a:t>
            </a:r>
          </a:p>
          <a:p>
            <a:pPr lvl="1"/>
            <a:r>
              <a:rPr lang="en-US" sz="2400" dirty="0" smtClean="0"/>
              <a:t>Drought </a:t>
            </a:r>
            <a:r>
              <a:rPr lang="en-US" sz="2400" dirty="0" smtClean="0"/>
              <a:t>monitoring and prediction tools</a:t>
            </a:r>
            <a:endParaRPr lang="en-US" sz="2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Medium term adaptations – actions by producers and governments to increase the resilience of the system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Long term adaptations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Predictions of future </a:t>
            </a:r>
            <a:r>
              <a:rPr lang="en-US" sz="2400" dirty="0" smtClean="0"/>
              <a:t>change </a:t>
            </a:r>
            <a:r>
              <a:rPr lang="en-US" sz="2400" dirty="0" smtClean="0"/>
              <a:t>are too variable and uncertain for development of </a:t>
            </a:r>
            <a:r>
              <a:rPr lang="en-US" sz="2400" dirty="0" smtClean="0"/>
              <a:t>long-term prescriptive </a:t>
            </a:r>
            <a:r>
              <a:rPr lang="en-US" sz="2400" dirty="0" smtClean="0"/>
              <a:t>plans.</a:t>
            </a:r>
          </a:p>
          <a:p>
            <a:r>
              <a:rPr lang="en-US" sz="2400" dirty="0" smtClean="0"/>
              <a:t>Be aware that directional </a:t>
            </a:r>
            <a:r>
              <a:rPr lang="en-US" sz="2400" dirty="0" smtClean="0"/>
              <a:t>changes </a:t>
            </a:r>
            <a:r>
              <a:rPr lang="en-US" sz="2400" dirty="0" smtClean="0"/>
              <a:t>may be </a:t>
            </a:r>
            <a:r>
              <a:rPr lang="en-US" sz="2400" dirty="0" smtClean="0"/>
              <a:t>happening, and have </a:t>
            </a:r>
            <a:r>
              <a:rPr lang="en-US" sz="2400" dirty="0" smtClean="0"/>
              <a:t>monitoring systems in place so you can detect </a:t>
            </a:r>
            <a:r>
              <a:rPr lang="en-US" sz="2400" dirty="0" smtClean="0"/>
              <a:t>them and adjust policies accordingly.</a:t>
            </a:r>
            <a:endParaRPr lang="en-US" sz="2400" dirty="0" smtClean="0"/>
          </a:p>
          <a:p>
            <a:r>
              <a:rPr lang="en-US" sz="2400" dirty="0" smtClean="0"/>
              <a:t>In the meantime:</a:t>
            </a:r>
          </a:p>
          <a:p>
            <a:pPr lvl="1"/>
            <a:r>
              <a:rPr lang="en-US" sz="2400" dirty="0" smtClean="0"/>
              <a:t>keep grassland systems healthy</a:t>
            </a:r>
          </a:p>
          <a:p>
            <a:pPr lvl="1"/>
            <a:r>
              <a:rPr lang="en-US" sz="2400" dirty="0" smtClean="0"/>
              <a:t>don’t reduce your future options (e.g. by eliminating grasslands)</a:t>
            </a:r>
          </a:p>
          <a:p>
            <a:pPr lvl="1"/>
            <a:r>
              <a:rPr lang="en-US" sz="2400" dirty="0" smtClean="0"/>
              <a:t>help grasslands to respond to change.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0010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Helping grasslands to respond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46482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600" dirty="0" smtClean="0"/>
              <a:t>Prairie grasslands have a high capacity to respond to climatic </a:t>
            </a:r>
            <a:r>
              <a:rPr lang="en-US" sz="2600" dirty="0" smtClean="0"/>
              <a:t>variability by shifts in proportions of species.</a:t>
            </a:r>
            <a:endParaRPr lang="en-US" sz="2600" dirty="0" smtClean="0"/>
          </a:p>
          <a:p>
            <a:r>
              <a:rPr lang="en-US" sz="2600" dirty="0" smtClean="0"/>
              <a:t>But </a:t>
            </a:r>
            <a:r>
              <a:rPr lang="en-US" sz="2600" dirty="0" smtClean="0"/>
              <a:t>eventually new species </a:t>
            </a:r>
            <a:r>
              <a:rPr lang="en-US" sz="2600" dirty="0" smtClean="0"/>
              <a:t>will </a:t>
            </a:r>
            <a:r>
              <a:rPr lang="en-US" sz="2600" dirty="0" smtClean="0"/>
              <a:t>have to move northward.</a:t>
            </a:r>
          </a:p>
          <a:p>
            <a:r>
              <a:rPr lang="en-US" sz="2600" dirty="0" smtClean="0"/>
              <a:t>Habitat fragmentation will impede this response.</a:t>
            </a:r>
          </a:p>
          <a:p>
            <a:r>
              <a:rPr lang="en-US" sz="2600" dirty="0" smtClean="0"/>
              <a:t>Conserving as much grassland as possible, and maintaining connections between patches, will </a:t>
            </a:r>
            <a:r>
              <a:rPr lang="en-US" sz="2600" dirty="0" smtClean="0"/>
              <a:t>facilitate migration.</a:t>
            </a:r>
            <a:endParaRPr lang="en-US" sz="2600" dirty="0" smtClean="0"/>
          </a:p>
          <a:p>
            <a:pPr lvl="1"/>
            <a:endParaRPr lang="en-US" dirty="0" smtClean="0"/>
          </a:p>
        </p:txBody>
      </p:sp>
      <p:pic>
        <p:nvPicPr>
          <p:cNvPr id="4" name="Picture 3" descr="landcover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2133600"/>
            <a:ext cx="4724400" cy="4251963"/>
          </a:xfrm>
          <a:prstGeom prst="rect">
            <a:avLst/>
          </a:prstGeom>
          <a:solidFill>
            <a:prstClr val="white">
              <a:alpha val="0"/>
            </a:prstClr>
          </a:solidFill>
        </p:spPr>
      </p:pic>
      <p:sp>
        <p:nvSpPr>
          <p:cNvPr id="5" name="TextBox 4"/>
          <p:cNvSpPr txBox="1"/>
          <p:nvPr/>
        </p:nvSpPr>
        <p:spPr>
          <a:xfrm>
            <a:off x="6172200" y="17526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i="1" dirty="0" smtClean="0"/>
              <a:t>Grassland fragmentation </a:t>
            </a:r>
          </a:p>
          <a:p>
            <a:pPr algn="r"/>
            <a:r>
              <a:rPr lang="en-US" i="1" dirty="0" smtClean="0"/>
              <a:t>(</a:t>
            </a:r>
            <a:r>
              <a:rPr lang="en-US" i="1" dirty="0" smtClean="0"/>
              <a:t>SW Manitoba)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Adaptation progress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Alberta Sustainable Resource Development has led the way in developing an adaptation framework to incorporate climate change into their business areas.</a:t>
            </a:r>
          </a:p>
          <a:p>
            <a:pPr lvl="1"/>
            <a:r>
              <a:rPr lang="en-US" sz="2400" dirty="0" smtClean="0"/>
              <a:t>document key vulnerabilities</a:t>
            </a:r>
          </a:p>
          <a:p>
            <a:pPr lvl="1"/>
            <a:r>
              <a:rPr lang="en-US" sz="2400" dirty="0" smtClean="0"/>
              <a:t>assess risks</a:t>
            </a:r>
          </a:p>
          <a:p>
            <a:pPr lvl="1"/>
            <a:r>
              <a:rPr lang="en-US" sz="2400" dirty="0" smtClean="0"/>
              <a:t>identify adaptation options</a:t>
            </a:r>
          </a:p>
          <a:p>
            <a:pPr lvl="1"/>
            <a:r>
              <a:rPr lang="en-US" sz="2400" dirty="0" smtClean="0"/>
              <a:t>develop action plans</a:t>
            </a:r>
          </a:p>
          <a:p>
            <a:r>
              <a:rPr lang="en-US" sz="2400" dirty="0" err="1" smtClean="0"/>
              <a:t>PRAC</a:t>
            </a:r>
            <a:r>
              <a:rPr lang="en-US" sz="2400" dirty="0" smtClean="0"/>
              <a:t> grassland vulnerability work provided technical information for assessing vulnerabilities and risks in </a:t>
            </a:r>
            <a:r>
              <a:rPr lang="en-US" sz="2400" dirty="0" err="1" smtClean="0"/>
              <a:t>ASRD’s</a:t>
            </a:r>
            <a:r>
              <a:rPr lang="en-US" sz="2400" dirty="0" smtClean="0"/>
              <a:t> rangeland management program.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Current work by </a:t>
            </a:r>
            <a:r>
              <a:rPr lang="en-US" dirty="0" err="1" smtClean="0"/>
              <a:t>ASRD</a:t>
            </a:r>
            <a:r>
              <a:rPr lang="en-US" dirty="0" smtClean="0"/>
              <a:t> on vulnerability of species at risk:</a:t>
            </a:r>
          </a:p>
          <a:p>
            <a:pPr lvl="1"/>
            <a:r>
              <a:rPr lang="en-CA" dirty="0" smtClean="0"/>
              <a:t>Is climate change incorporated in current species assessment process?</a:t>
            </a:r>
            <a:endParaRPr lang="en-CA" dirty="0" smtClean="0"/>
          </a:p>
          <a:p>
            <a:pPr lvl="1"/>
            <a:r>
              <a:rPr lang="en-CA" dirty="0" smtClean="0"/>
              <a:t>Applicability </a:t>
            </a:r>
            <a:r>
              <a:rPr lang="en-CA" dirty="0" smtClean="0"/>
              <a:t>of adaptation framework in identifying and managing species that are vulnerable to climate </a:t>
            </a:r>
            <a:r>
              <a:rPr lang="en-CA" dirty="0" smtClean="0"/>
              <a:t>change</a:t>
            </a:r>
            <a:endParaRPr lang="en-CA" dirty="0" smtClean="0"/>
          </a:p>
          <a:p>
            <a:pPr lvl="1"/>
            <a:r>
              <a:rPr lang="en-CA" dirty="0" smtClean="0"/>
              <a:t>Comparative </a:t>
            </a:r>
            <a:r>
              <a:rPr lang="en-CA" dirty="0" smtClean="0"/>
              <a:t>review of vulnerability assessment tools applied by other jurisdictions</a:t>
            </a:r>
            <a:r>
              <a:rPr lang="en-CA" dirty="0" smtClean="0"/>
              <a:t>.</a:t>
            </a:r>
            <a:endParaRPr lang="en-CA" dirty="0" smtClean="0"/>
          </a:p>
          <a:p>
            <a:pPr lvl="1"/>
            <a:r>
              <a:rPr lang="en-CA" dirty="0" smtClean="0"/>
              <a:t>Proposed </a:t>
            </a:r>
            <a:r>
              <a:rPr lang="en-CA" dirty="0" smtClean="0"/>
              <a:t>approaches to vulnerability assessment that support and complement existing processes in Alberta. </a:t>
            </a:r>
            <a:endParaRPr lang="en-US" dirty="0" smtClean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Manitoba Agriculture, Food and Rural Initiatives and Manitoba Conservation are directly engaged with climate change.</a:t>
            </a:r>
          </a:p>
          <a:p>
            <a:r>
              <a:rPr lang="en-US" dirty="0" smtClean="0"/>
              <a:t>Active </a:t>
            </a:r>
            <a:r>
              <a:rPr lang="en-US" dirty="0" smtClean="0"/>
              <a:t>participation in </a:t>
            </a:r>
            <a:r>
              <a:rPr lang="en-US" dirty="0" err="1" smtClean="0"/>
              <a:t>PRAC</a:t>
            </a:r>
            <a:r>
              <a:rPr lang="en-US" dirty="0" smtClean="0"/>
              <a:t> work on grassland vulnerability and adaptation options.</a:t>
            </a:r>
          </a:p>
          <a:p>
            <a:r>
              <a:rPr lang="en-US" dirty="0" smtClean="0"/>
              <a:t>Series of workshops:</a:t>
            </a:r>
          </a:p>
          <a:p>
            <a:pPr lvl="1"/>
            <a:r>
              <a:rPr lang="en-US" dirty="0" smtClean="0"/>
              <a:t>November 2010 – staff and policy-makers from both MAFRI and MC</a:t>
            </a:r>
          </a:p>
          <a:p>
            <a:pPr lvl="1"/>
            <a:r>
              <a:rPr lang="en-US" dirty="0" smtClean="0"/>
              <a:t>November 2011 – MAFRI staff and policy-makers</a:t>
            </a:r>
          </a:p>
          <a:p>
            <a:pPr lvl="1"/>
            <a:r>
              <a:rPr lang="en-US" dirty="0" smtClean="0"/>
              <a:t>February 2012 – external stakeholders</a:t>
            </a:r>
          </a:p>
          <a:p>
            <a:r>
              <a:rPr lang="en-US" dirty="0" smtClean="0"/>
              <a:t>Workshops presented information on vulnerability, and engaged participants in identifying policies related to adaptation.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2286000"/>
            <a:ext cx="434340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Created the rich soils that now support prairie agriculture.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Still makes up 20 - 25% of the Prairie </a:t>
            </a:r>
            <a:r>
              <a:rPr lang="en-US" sz="2400" dirty="0" err="1" smtClean="0"/>
              <a:t>Ecozone</a:t>
            </a:r>
            <a:r>
              <a:rPr lang="en-US" sz="2400" dirty="0" smtClean="0"/>
              <a:t>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Provides a grazing resource for livestock producers.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Protects sensitive soils.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Supports biodiversity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9" name="Picture 8" descr="Echinacea photo croppe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53000" y="990600"/>
            <a:ext cx="3886200" cy="44760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57200" y="99060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Native prairie</a:t>
            </a:r>
            <a:endParaRPr lang="en-US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09600"/>
            <a:ext cx="7162800" cy="114300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Modeling of vegetation responses to climate change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8229600" cy="3505200"/>
          </a:xfrm>
        </p:spPr>
        <p:txBody>
          <a:bodyPr>
            <a:normAutofit/>
          </a:bodyPr>
          <a:lstStyle/>
          <a:p>
            <a:pPr marL="0" lvl="1">
              <a:buFont typeface="Arial" pitchFamily="34" charset="0"/>
              <a:buChar char="•"/>
            </a:pPr>
            <a:r>
              <a:rPr lang="en-US" sz="2600" dirty="0" smtClean="0"/>
              <a:t>Different types of grassland occur in different climatic regions.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600" dirty="0" smtClean="0"/>
              <a:t>A model was developed to predict the shift in grassland </a:t>
            </a:r>
            <a:r>
              <a:rPr lang="en-US" sz="2600" dirty="0" err="1" smtClean="0"/>
              <a:t>zonation</a:t>
            </a:r>
            <a:r>
              <a:rPr lang="en-US" sz="2600" dirty="0" smtClean="0"/>
              <a:t> with climate change </a:t>
            </a:r>
          </a:p>
          <a:p>
            <a:pPr marL="0" lvl="1">
              <a:buFont typeface="Arial" pitchFamily="34" charset="0"/>
              <a:buChar char="•"/>
            </a:pPr>
            <a:r>
              <a:rPr lang="en-US" sz="2600" dirty="0" smtClean="0"/>
              <a:t>The model was calibrated using data from both Canada and the U.S.  - </a:t>
            </a:r>
            <a:r>
              <a:rPr lang="en-US" sz="2600" dirty="0" smtClean="0"/>
              <a:t>using </a:t>
            </a:r>
            <a:r>
              <a:rPr lang="en-US" sz="2600" dirty="0" smtClean="0"/>
              <a:t>the U.S. Great Plains as an analogue for </a:t>
            </a:r>
            <a:r>
              <a:rPr lang="en-US" sz="2600" dirty="0" smtClean="0"/>
              <a:t>the </a:t>
            </a:r>
            <a:r>
              <a:rPr lang="en-US" sz="2600" dirty="0" smtClean="0"/>
              <a:t>future Canadian Prairies.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rairie ecoregions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09600" y="-1295400"/>
            <a:ext cx="9717814" cy="8001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Kuchler</a:t>
            </a:r>
            <a:r>
              <a:rPr lang="en-US" sz="3200" dirty="0" smtClean="0"/>
              <a:t> vegetation types used for U.S. </a:t>
            </a:r>
            <a:r>
              <a:rPr lang="en-US" sz="3200" dirty="0" err="1" smtClean="0"/>
              <a:t>zonation</a:t>
            </a:r>
            <a:endParaRPr lang="en-US" sz="3200" dirty="0"/>
          </a:p>
        </p:txBody>
      </p:sp>
      <p:pic>
        <p:nvPicPr>
          <p:cNvPr id="4" name="Content Placeholder 3" descr="All USA Plains plant 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9600" y="1143000"/>
            <a:ext cx="7768971" cy="53340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onation 1961-90 temp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0"/>
            <a:ext cx="7771104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ation ECHAM2080 displa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222" y="0"/>
            <a:ext cx="8329555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onation HAD2080 display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222" y="0"/>
            <a:ext cx="8329555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1015</Words>
  <Application>Microsoft Office PowerPoint</Application>
  <PresentationFormat>On-screen Show (4:3)</PresentationFormat>
  <Paragraphs>121</Paragraphs>
  <Slides>25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Summary of Findings and Progress: Grasslands</vt:lpstr>
      <vt:lpstr>Slide 2</vt:lpstr>
      <vt:lpstr>Slide 3</vt:lpstr>
      <vt:lpstr>Modeling of vegetation responses to climate change</vt:lpstr>
      <vt:lpstr>Slide 5</vt:lpstr>
      <vt:lpstr>Kuchler vegetation types used for U.S. zonation</vt:lpstr>
      <vt:lpstr>Slide 7</vt:lpstr>
      <vt:lpstr>Slide 8</vt:lpstr>
      <vt:lpstr>Slide 9</vt:lpstr>
      <vt:lpstr>The zonation model is not an exact prediction, but it shows probable future trends:</vt:lpstr>
      <vt:lpstr>Slide 11</vt:lpstr>
      <vt:lpstr>Slide 12</vt:lpstr>
      <vt:lpstr>Carbon fertilization effect</vt:lpstr>
      <vt:lpstr>Effects of Extreme Events</vt:lpstr>
      <vt:lpstr>Yearly Production at Manyberries, AB, and Effect of Climate Change on Average Production</vt:lpstr>
      <vt:lpstr>The problem of invasive plants</vt:lpstr>
      <vt:lpstr>Climate change and wetlands</vt:lpstr>
      <vt:lpstr>Adaptation options – the three Rs:</vt:lpstr>
      <vt:lpstr>Short term adaptations – actions of producers to cope with extreme events</vt:lpstr>
      <vt:lpstr>Medium term adaptations – actions by producers and governments to increase the resilience of the system</vt:lpstr>
      <vt:lpstr>Long term adaptations</vt:lpstr>
      <vt:lpstr>Helping grasslands to respond</vt:lpstr>
      <vt:lpstr>Adaptation progress</vt:lpstr>
      <vt:lpstr>Progress (continued)</vt:lpstr>
      <vt:lpstr>Progress (continued)</vt:lpstr>
    </vt:vector>
  </TitlesOfParts>
  <Company>Saskatchewan Research Council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Thorpe, Jeff</dc:creator>
  <cp:lastModifiedBy>Thorpe, Jeff</cp:lastModifiedBy>
  <cp:revision>121</cp:revision>
  <dcterms:created xsi:type="dcterms:W3CDTF">2010-06-02T17:07:12Z</dcterms:created>
  <dcterms:modified xsi:type="dcterms:W3CDTF">2012-02-14T15:00:05Z</dcterms:modified>
</cp:coreProperties>
</file>